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7C44F-5C21-4305-8748-D2955AF63F57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CA881-5EF9-46BF-970A-A3473B0E8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FB5F2-5568-4303-9077-5B4FF17BEED4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7D3BD-B249-4597-AB71-4DC5DF8395C5}" type="slidenum">
              <a:rPr lang="en-US"/>
              <a:pPr/>
              <a:t>10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04C33-8FB4-414F-8AE3-AEB2087DE980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8634F-49EC-4FEA-BF4E-93A9BA44838E}" type="slidenum">
              <a:rPr lang="en-US"/>
              <a:pPr/>
              <a:t>12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245E1-C0D1-4947-A5B0-0E15B11A0A3C}" type="slidenum">
              <a:rPr lang="en-US"/>
              <a:pPr/>
              <a:t>13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F1B65-B11D-40CB-912C-0BEC9AE6A5AD}" type="slidenum">
              <a:rPr lang="en-US"/>
              <a:pPr/>
              <a:t>14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CBAE5-02C2-4ABC-B2F5-68ACB7DA7BCD}" type="slidenum">
              <a:rPr lang="en-US"/>
              <a:pPr/>
              <a:t>15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C6235-B412-4968-86AD-2D5F4304BAAA}" type="slidenum">
              <a:rPr lang="en-US"/>
              <a:pPr/>
              <a:t>16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DCC6D-5F4B-4A65-949D-45E89B501A7A}" type="slidenum">
              <a:rPr lang="en-US"/>
              <a:pPr/>
              <a:t>17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B93F9-5006-4DD1-B7C4-63CDBCC4E954}" type="slidenum">
              <a:rPr lang="en-US"/>
              <a:pPr/>
              <a:t>18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DCB21-927B-4187-B644-2B0858143D0E}" type="slidenum">
              <a:rPr lang="en-US"/>
              <a:pPr/>
              <a:t>2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C282F-76B3-420F-9506-DC14ED33804E}" type="slidenum">
              <a:rPr lang="en-US"/>
              <a:pPr/>
              <a:t>3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43E3D-9BA3-49D5-8C59-1EB20E1141BD}" type="slidenum">
              <a:rPr lang="en-US"/>
              <a:pPr/>
              <a:t>4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CFBCD-3454-47DF-8C66-717049A98249}" type="slidenum">
              <a:rPr lang="en-US"/>
              <a:pPr/>
              <a:t>5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45D11-145D-4D27-9023-2985FF262512}" type="slidenum">
              <a:rPr lang="en-US"/>
              <a:pPr/>
              <a:t>6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33C4B-5E56-4275-863F-3569654A84CA}" type="slidenum">
              <a:rPr lang="en-US"/>
              <a:pPr/>
              <a:t>7</a:t>
            </a:fld>
            <a:endParaRPr 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53A53-B9A9-441B-B01D-34F93FF259F2}" type="slidenum">
              <a:rPr lang="en-US"/>
              <a:pPr/>
              <a:t>8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68359-B3E5-4CA5-8C1A-71F1744C82B5}" type="slidenum">
              <a:rPr lang="en-US"/>
              <a:pPr/>
              <a:t>9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DE25-40D0-4C93-A874-9243DFE5A6DC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CA23-D65A-43C3-BD9F-D8E75CA00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8.png"/><Relationship Id="rId4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5.png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2.png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3" name="Line 17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17415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17416" name="Line 20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453313" cy="10334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 smtClean="0"/>
              <a:t>Chapter 11: Trigonometric Identities and 			Equations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574800"/>
            <a:ext cx="8763000" cy="45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11.1	Trigonometric Identities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11.2	Addition and Subtraction Formulas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11.3	Double-Angle, Half-Angle, and Product-Sum Formulas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11.4	Inverse Trigonometric Functions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11.5	Trigonometric Equations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8175" name="Line 1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48177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48178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 Inverse Tangent Function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endParaRPr lang="en-US" sz="2800" dirty="0"/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11188" y="1190624"/>
            <a:ext cx="8380412" cy="5276829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>
                <a:solidFill>
                  <a:schemeClr val="tx1"/>
                </a:solidFill>
              </a:rPr>
              <a:t>tan</a:t>
            </a:r>
            <a:r>
              <a:rPr lang="en-US" baseline="30000" dirty="0">
                <a:solidFill>
                  <a:schemeClr val="tx1"/>
                </a:solidFill>
              </a:rPr>
              <a:t>-1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arctan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      </a:t>
            </a:r>
            <a:r>
              <a:rPr lang="en-US" dirty="0">
                <a:solidFill>
                  <a:schemeClr val="tx1"/>
                </a:solidFill>
              </a:rPr>
              <a:t>Domain: (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, 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)     Range: 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The inverse tangent function is increasing and continuous </a:t>
            </a:r>
            <a:r>
              <a:rPr lang="en-US" dirty="0" smtClean="0"/>
              <a:t>on </a:t>
            </a:r>
            <a:r>
              <a:rPr lang="en-US" dirty="0"/>
              <a:t>its domain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, 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dirty="0"/>
              <a:t> Its </a:t>
            </a:r>
            <a:r>
              <a:rPr lang="en-US" i="1" dirty="0"/>
              <a:t>x</a:t>
            </a:r>
            <a:r>
              <a:rPr lang="en-US" dirty="0"/>
              <a:t>-intercept is 0, and its </a:t>
            </a:r>
            <a:r>
              <a:rPr lang="en-US" i="1" dirty="0"/>
              <a:t>y</a:t>
            </a:r>
            <a:r>
              <a:rPr lang="en-US" dirty="0"/>
              <a:t>-intercept is 0.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dirty="0"/>
              <a:t> Its graph is symmetric with respect to the origin and has </a:t>
            </a:r>
            <a:endParaRPr lang="en-US" dirty="0" smtClean="0"/>
          </a:p>
          <a:p>
            <a:pPr>
              <a:spcBef>
                <a:spcPct val="20000"/>
              </a:spcBef>
            </a:pPr>
            <a:r>
              <a:rPr lang="en-US" dirty="0" smtClean="0"/>
              <a:t>horizontal </a:t>
            </a:r>
            <a:r>
              <a:rPr lang="en-US" dirty="0"/>
              <a:t>asymptotes </a:t>
            </a:r>
            <a:r>
              <a:rPr lang="en-US" i="1" dirty="0"/>
              <a:t>y</a:t>
            </a:r>
            <a:r>
              <a:rPr lang="en-US" dirty="0"/>
              <a:t> = </a:t>
            </a:r>
            <a:endParaRPr lang="en-US" dirty="0" smtClean="0"/>
          </a:p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774700" y="1838325"/>
            <a:ext cx="7737475" cy="2435225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0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423936" name="Object 1024"/>
          <p:cNvGraphicFramePr>
            <a:graphicFrameLocks noChangeAspect="1"/>
          </p:cNvGraphicFramePr>
          <p:nvPr/>
        </p:nvGraphicFramePr>
        <p:xfrm>
          <a:off x="5867400" y="1219200"/>
          <a:ext cx="1003300" cy="431800"/>
        </p:xfrm>
        <a:graphic>
          <a:graphicData uri="http://schemas.openxmlformats.org/presentationml/2006/ole">
            <p:oleObj spid="_x0000_s7170" name="Equation" r:id="rId4" imgW="1002960" imgH="431640" progId="Equation.3">
              <p:embed/>
            </p:oleObj>
          </a:graphicData>
        </a:graphic>
      </p:graphicFrame>
      <p:graphicFrame>
        <p:nvGraphicFramePr>
          <p:cNvPr id="423937" name="Object 1025"/>
          <p:cNvGraphicFramePr>
            <a:graphicFrameLocks noChangeAspect="1"/>
          </p:cNvGraphicFramePr>
          <p:nvPr/>
        </p:nvGraphicFramePr>
        <p:xfrm>
          <a:off x="3124200" y="5715000"/>
          <a:ext cx="558800" cy="431800"/>
        </p:xfrm>
        <a:graphic>
          <a:graphicData uri="http://schemas.openxmlformats.org/presentationml/2006/ole">
            <p:oleObj spid="_x0000_s7171" name="Equation" r:id="rId5" imgW="558720" imgH="431640" progId="Equation.3">
              <p:embed/>
            </p:oleObj>
          </a:graphicData>
        </a:graphic>
      </p:graphicFrame>
      <p:pic>
        <p:nvPicPr>
          <p:cNvPr id="348169" name="Picture 9" descr="09_24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9638" y="1849438"/>
            <a:ext cx="23399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70" name="Picture 10" descr="09_24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92513" y="1881188"/>
            <a:ext cx="2432050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71" name="Picture 11" descr="09_24c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1588" y="2419350"/>
            <a:ext cx="204787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0274" name="Line 66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50276" name="Rectangle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50277" name="Line 69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453313" cy="100012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Remaining Inverse Trigonometric 	Functions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562600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1000" dirty="0"/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defTabSz="339725">
              <a:tabLst>
                <a:tab pos="1544638" algn="l"/>
              </a:tabLst>
            </a:pPr>
            <a:endParaRPr lang="en-US" sz="2400" dirty="0" smtClean="0"/>
          </a:p>
          <a:p>
            <a:pPr defTabSz="339725">
              <a:tabLst>
                <a:tab pos="1544638" algn="l"/>
              </a:tabLst>
            </a:pPr>
            <a:r>
              <a:rPr lang="en-US" sz="2400" dirty="0" smtClean="0"/>
              <a:t>Inverse </a:t>
            </a:r>
            <a:r>
              <a:rPr lang="en-US" sz="2400" dirty="0"/>
              <a:t>trigonometric functions are formally defined with real number values.</a:t>
            </a:r>
          </a:p>
          <a:p>
            <a:pPr defTabSz="339725">
              <a:tabLst>
                <a:tab pos="1544638" algn="l"/>
              </a:tabLst>
            </a:pPr>
            <a:r>
              <a:rPr lang="en-US" sz="2400" dirty="0"/>
              <a:t>Sometimes we want the degree-measured angles equivalent to these real number values.</a:t>
            </a:r>
          </a:p>
        </p:txBody>
      </p:sp>
      <p:graphicFrame>
        <p:nvGraphicFramePr>
          <p:cNvPr id="350270" name="Group 62"/>
          <p:cNvGraphicFramePr>
            <a:graphicFrameLocks noGrp="1"/>
          </p:cNvGraphicFramePr>
          <p:nvPr/>
        </p:nvGraphicFramePr>
        <p:xfrm>
          <a:off x="884238" y="1262063"/>
          <a:ext cx="7534275" cy="3258312"/>
        </p:xfrm>
        <a:graphic>
          <a:graphicData uri="http://schemas.openxmlformats.org/drawingml/2006/table">
            <a:tbl>
              <a:tblPr/>
              <a:tblGrid>
                <a:gridCol w="1525587"/>
                <a:gridCol w="2509838"/>
                <a:gridCol w="1828800"/>
                <a:gridCol w="16700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sin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cos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tan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cot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sec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csc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–1, 1]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–1, 1]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, )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, )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, –1]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[1, )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, –1]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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[1, )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[0,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]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(0, 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[0, ],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y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 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and 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and 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and 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and 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and 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and 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4960" name="Object 1024"/>
          <p:cNvGraphicFramePr>
            <a:graphicFrameLocks noChangeAspect="1"/>
          </p:cNvGraphicFramePr>
          <p:nvPr/>
        </p:nvGraphicFramePr>
        <p:xfrm>
          <a:off x="5334000" y="1830388"/>
          <a:ext cx="1041400" cy="431800"/>
        </p:xfrm>
        <a:graphic>
          <a:graphicData uri="http://schemas.openxmlformats.org/presentationml/2006/ole">
            <p:oleObj spid="_x0000_s8194" name="Equation" r:id="rId4" imgW="1041120" imgH="431640" progId="Equation.3">
              <p:embed/>
            </p:oleObj>
          </a:graphicData>
        </a:graphic>
      </p:graphicFrame>
      <p:graphicFrame>
        <p:nvGraphicFramePr>
          <p:cNvPr id="424961" name="Object 1025"/>
          <p:cNvGraphicFramePr>
            <a:graphicFrameLocks noChangeAspect="1"/>
          </p:cNvGraphicFramePr>
          <p:nvPr/>
        </p:nvGraphicFramePr>
        <p:xfrm>
          <a:off x="5373688" y="2765425"/>
          <a:ext cx="977900" cy="431800"/>
        </p:xfrm>
        <a:graphic>
          <a:graphicData uri="http://schemas.openxmlformats.org/presentationml/2006/ole">
            <p:oleObj spid="_x0000_s8195" name="Equation" r:id="rId5" imgW="977760" imgH="431640" progId="Equation.3">
              <p:embed/>
            </p:oleObj>
          </a:graphicData>
        </a:graphic>
      </p:graphicFrame>
      <p:graphicFrame>
        <p:nvGraphicFramePr>
          <p:cNvPr id="424962" name="Object 1026"/>
          <p:cNvGraphicFramePr>
            <a:graphicFrameLocks noChangeAspect="1"/>
          </p:cNvGraphicFramePr>
          <p:nvPr/>
        </p:nvGraphicFramePr>
        <p:xfrm>
          <a:off x="6419850" y="3681413"/>
          <a:ext cx="165100" cy="355600"/>
        </p:xfrm>
        <a:graphic>
          <a:graphicData uri="http://schemas.openxmlformats.org/presentationml/2006/ole">
            <p:oleObj spid="_x0000_s8196" name="Equation" r:id="rId6" imgW="164880" imgH="355320" progId="Equation.3">
              <p:embed/>
            </p:oleObj>
          </a:graphicData>
        </a:graphic>
      </p:graphicFrame>
      <p:graphicFrame>
        <p:nvGraphicFramePr>
          <p:cNvPr id="424963" name="Object 1027"/>
          <p:cNvGraphicFramePr>
            <a:graphicFrameLocks noChangeAspect="1"/>
          </p:cNvGraphicFramePr>
          <p:nvPr/>
        </p:nvGraphicFramePr>
        <p:xfrm>
          <a:off x="4935538" y="4073525"/>
          <a:ext cx="1790700" cy="431800"/>
        </p:xfrm>
        <a:graphic>
          <a:graphicData uri="http://schemas.openxmlformats.org/presentationml/2006/ole">
            <p:oleObj spid="_x0000_s8197" name="Equation" r:id="rId7" imgW="17906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2264" name="Line 8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5226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52267" name="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Inverse Function Values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5075237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Find the degree measure of </a:t>
            </a:r>
            <a:r>
              <a:rPr lang="en-US" sz="2800" i="1" dirty="0">
                <a:sym typeface="Symbol" pitchFamily="18" charset="2"/>
              </a:rPr>
              <a:t></a:t>
            </a:r>
            <a:r>
              <a:rPr lang="en-US" sz="2800" dirty="0">
                <a:sym typeface="Symbol" pitchFamily="18" charset="2"/>
              </a:rPr>
              <a:t> in each of the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following.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800" dirty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1000" dirty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>
                <a:sym typeface="Symbol" pitchFamily="18" charset="2"/>
              </a:rPr>
              <a:t>Solution</a:t>
            </a: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Since 1 &gt; 0 and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–90° &lt;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&lt;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90°,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must be in quadrant I. So tan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=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1 leads to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= 45°.</a:t>
            </a:r>
          </a:p>
          <a:p>
            <a:pPr marL="609600" indent="-609600" defTabSz="339725">
              <a:spcBef>
                <a:spcPct val="50000"/>
              </a:spcBef>
              <a:buFontTx/>
              <a:buAutoNum type="alphaLcParenBoth"/>
              <a:tabLst>
                <a:tab pos="1544638" algn="l"/>
              </a:tabLst>
            </a:pPr>
            <a:r>
              <a:rPr lang="en-US" sz="2800" dirty="0">
                <a:cs typeface="Times New Roman" pitchFamily="18" charset="0"/>
                <a:sym typeface="Symbol" pitchFamily="18" charset="2"/>
              </a:rPr>
              <a:t>Write the equation as sec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=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2. Because 2 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is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positive,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must be in quadrant I and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  =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60° since sec 60° = 2.</a:t>
            </a:r>
            <a:endParaRPr lang="en-US" sz="2800" i="1" dirty="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25984" name="Object 1024"/>
          <p:cNvGraphicFramePr>
            <a:graphicFrameLocks noChangeAspect="1"/>
          </p:cNvGraphicFramePr>
          <p:nvPr/>
        </p:nvGraphicFramePr>
        <p:xfrm>
          <a:off x="2209800" y="1219200"/>
          <a:ext cx="5867400" cy="457200"/>
        </p:xfrm>
        <a:graphic>
          <a:graphicData uri="http://schemas.openxmlformats.org/presentationml/2006/ole">
            <p:oleObj spid="_x0000_s9218" name="Equation" r:id="rId4" imgW="586728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4314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5431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54317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39150" cy="738187"/>
          </a:xfrm>
        </p:spPr>
        <p:txBody>
          <a:bodyPr>
            <a:normAutofit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Inverse Functions with a </a:t>
            </a:r>
            <a:r>
              <a:rPr lang="en-US" sz="3200" dirty="0" smtClean="0"/>
              <a:t>Calculator</a:t>
            </a:r>
            <a:endParaRPr lang="en-US" sz="3200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236663"/>
            <a:ext cx="8350250" cy="5075237"/>
          </a:xfrm>
        </p:spPr>
        <p:txBody>
          <a:bodyPr/>
          <a:lstStyle/>
          <a:p>
            <a:pPr defTabSz="339725">
              <a:lnSpc>
                <a:spcPct val="90000"/>
              </a:lnSpc>
              <a:tabLst>
                <a:tab pos="1544638" algn="l"/>
              </a:tabLst>
            </a:pPr>
            <a:r>
              <a:rPr lang="en-US" sz="2400" dirty="0"/>
              <a:t>Inverse trigonometric function keys on the calculator give results for sin</a:t>
            </a:r>
            <a:r>
              <a:rPr lang="en-US" sz="2400" baseline="30000" dirty="0"/>
              <a:t>-1</a:t>
            </a:r>
            <a:r>
              <a:rPr lang="en-US" sz="2400" dirty="0"/>
              <a:t>, cos</a:t>
            </a:r>
            <a:r>
              <a:rPr lang="en-US" sz="2400" baseline="30000" dirty="0"/>
              <a:t>-1</a:t>
            </a:r>
            <a:r>
              <a:rPr lang="en-US" sz="2400" dirty="0"/>
              <a:t>, and tan</a:t>
            </a:r>
            <a:r>
              <a:rPr lang="en-US" sz="2400" baseline="30000" dirty="0"/>
              <a:t>-1</a:t>
            </a:r>
            <a:r>
              <a:rPr lang="en-US" sz="2400" dirty="0"/>
              <a:t>.</a:t>
            </a:r>
          </a:p>
          <a:p>
            <a:pPr defTabSz="339725">
              <a:lnSpc>
                <a:spcPct val="90000"/>
              </a:lnSpc>
              <a:tabLst>
                <a:tab pos="1544638" algn="l"/>
              </a:tabLst>
            </a:pPr>
            <a:r>
              <a:rPr lang="en-US" sz="2400" dirty="0"/>
              <a:t>Finding cot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sec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and csc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with a calculator is not as straightforward.  </a:t>
            </a:r>
          </a:p>
          <a:p>
            <a:pPr lvl="1" defTabSz="339725">
              <a:lnSpc>
                <a:spcPct val="90000"/>
              </a:lnSpc>
              <a:tabLst>
                <a:tab pos="1544638" algn="l"/>
              </a:tabLst>
            </a:pPr>
            <a:r>
              <a:rPr lang="en-US" sz="2400" dirty="0"/>
              <a:t>e.g.  If </a:t>
            </a:r>
            <a:r>
              <a:rPr lang="en-US" sz="2400" i="1" dirty="0"/>
              <a:t>y</a:t>
            </a:r>
            <a:r>
              <a:rPr lang="en-US" sz="2400" dirty="0"/>
              <a:t> = sec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then sec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dirty="0"/>
              <a:t>, must be written as follows:</a:t>
            </a:r>
          </a:p>
          <a:p>
            <a:pPr lvl="1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	</a:t>
            </a:r>
            <a:endParaRPr lang="en-US" sz="1000" dirty="0"/>
          </a:p>
          <a:p>
            <a:pPr lvl="1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	</a:t>
            </a:r>
          </a:p>
          <a:p>
            <a:pPr lvl="1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	    </a:t>
            </a:r>
          </a:p>
          <a:p>
            <a:pPr lvl="1" defTabSz="339725">
              <a:lnSpc>
                <a:spcPct val="6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/>
          </a:p>
          <a:p>
            <a:pPr lvl="1" defTabSz="339725">
              <a:lnSpc>
                <a:spcPct val="6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/>
              <a:t>From this statement,</a:t>
            </a:r>
          </a:p>
          <a:p>
            <a:pPr lvl="1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/>
          </a:p>
          <a:p>
            <a:pPr defTabSz="339725">
              <a:lnSpc>
                <a:spcPct val="90000"/>
              </a:lnSpc>
              <a:tabLst>
                <a:tab pos="1544638" algn="l"/>
              </a:tabLst>
            </a:pPr>
            <a:r>
              <a:rPr lang="en-US" sz="2400" b="1" dirty="0"/>
              <a:t>Note: </a:t>
            </a:r>
            <a:r>
              <a:rPr lang="en-US" sz="2400" dirty="0"/>
              <a:t> Since we take the inverse tangent of the reciprocal of </a:t>
            </a:r>
            <a:r>
              <a:rPr lang="en-US" sz="2400" i="1" dirty="0"/>
              <a:t>x</a:t>
            </a:r>
            <a:r>
              <a:rPr lang="en-US" sz="2400" dirty="0"/>
              <a:t> to find cot</a:t>
            </a:r>
            <a:r>
              <a:rPr lang="en-US" sz="2400" baseline="30000" dirty="0"/>
              <a:t>-1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the calculator gives values of cot</a:t>
            </a:r>
            <a:r>
              <a:rPr lang="en-US" sz="2400" baseline="30000" dirty="0"/>
              <a:t>-1</a:t>
            </a:r>
            <a:r>
              <a:rPr lang="en-US" sz="2400" dirty="0"/>
              <a:t> with the same range as tan</a:t>
            </a:r>
            <a:r>
              <a:rPr lang="en-US" sz="2400" baseline="30000" dirty="0"/>
              <a:t>-1</a:t>
            </a:r>
            <a:r>
              <a:rPr lang="en-US" sz="2400" dirty="0"/>
              <a:t>, (</a:t>
            </a:r>
            <a:r>
              <a:rPr lang="en-US" sz="2400" dirty="0">
                <a:cs typeface="Times New Roman" pitchFamily="18" charset="0"/>
              </a:rPr>
              <a:t>–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/2, /2), which is incorrect</a:t>
            </a:r>
            <a:r>
              <a:rPr lang="en-US" sz="2400" dirty="0"/>
              <a:t>. The proper range must be considered and the results adjusted accordingly.</a:t>
            </a:r>
            <a:endParaRPr lang="en-US" sz="2800" dirty="0"/>
          </a:p>
        </p:txBody>
      </p:sp>
      <p:graphicFrame>
        <p:nvGraphicFramePr>
          <p:cNvPr id="427008" name="Object 1024"/>
          <p:cNvGraphicFramePr>
            <a:graphicFrameLocks noChangeAspect="1"/>
          </p:cNvGraphicFramePr>
          <p:nvPr/>
        </p:nvGraphicFramePr>
        <p:xfrm>
          <a:off x="2584450" y="3163888"/>
          <a:ext cx="5003800" cy="787400"/>
        </p:xfrm>
        <a:graphic>
          <a:graphicData uri="http://schemas.openxmlformats.org/presentationml/2006/ole">
            <p:oleObj spid="_x0000_s10242" name="Equation" r:id="rId4" imgW="5003640" imgH="787320" progId="Equation.3">
              <p:embed/>
            </p:oleObj>
          </a:graphicData>
        </a:graphic>
      </p:graphicFrame>
      <p:graphicFrame>
        <p:nvGraphicFramePr>
          <p:cNvPr id="427009" name="Object 1025"/>
          <p:cNvGraphicFramePr>
            <a:graphicFrameLocks noChangeAspect="1"/>
          </p:cNvGraphicFramePr>
          <p:nvPr/>
        </p:nvGraphicFramePr>
        <p:xfrm>
          <a:off x="3611563" y="3989388"/>
          <a:ext cx="1485900" cy="723900"/>
        </p:xfrm>
        <a:graphic>
          <a:graphicData uri="http://schemas.openxmlformats.org/presentationml/2006/ole">
            <p:oleObj spid="_x0000_s10243" name="Equation" r:id="rId5" imgW="1485720" imgH="723600" progId="Equation.3">
              <p:embed/>
            </p:oleObj>
          </a:graphicData>
        </a:graphic>
      </p:graphicFrame>
      <p:graphicFrame>
        <p:nvGraphicFramePr>
          <p:cNvPr id="427010" name="Object 1026"/>
          <p:cNvGraphicFramePr>
            <a:graphicFrameLocks noChangeAspect="1"/>
          </p:cNvGraphicFramePr>
          <p:nvPr/>
        </p:nvGraphicFramePr>
        <p:xfrm>
          <a:off x="5187950" y="3995738"/>
          <a:ext cx="3797300" cy="723900"/>
        </p:xfrm>
        <a:graphic>
          <a:graphicData uri="http://schemas.openxmlformats.org/presentationml/2006/ole">
            <p:oleObj spid="_x0000_s10244" name="Equation" r:id="rId6" imgW="3797280" imgH="723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7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4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7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4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6362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56364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0013"/>
            <a:ext cx="7292975" cy="100012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Inverse Functions with a 		Calculator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marL="609600" indent="-609600" defTabSz="339725">
              <a:lnSpc>
                <a:spcPct val="90000"/>
              </a:lnSpc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endParaRPr lang="en-US" sz="2400" dirty="0"/>
          </a:p>
          <a:p>
            <a:pPr marL="609600" indent="-609600" defTabSz="339725">
              <a:lnSpc>
                <a:spcPct val="90000"/>
              </a:lnSpc>
              <a:buFontTx/>
              <a:buAutoNum type="alphaLcParenBoth"/>
              <a:tabLst>
                <a:tab pos="1544638" algn="l"/>
              </a:tabLst>
            </a:pPr>
            <a:r>
              <a:rPr lang="en-US" sz="2400" dirty="0"/>
              <a:t>Find </a:t>
            </a:r>
            <a:r>
              <a:rPr lang="en-US" sz="2400" i="1" dirty="0"/>
              <a:t>y</a:t>
            </a:r>
            <a:r>
              <a:rPr lang="en-US" sz="2400" dirty="0"/>
              <a:t> in radians if </a:t>
            </a:r>
            <a:r>
              <a:rPr lang="en-US" sz="2400" i="1" dirty="0"/>
              <a:t>y</a:t>
            </a:r>
            <a:r>
              <a:rPr lang="en-US" sz="2400" dirty="0"/>
              <a:t> = csc</a:t>
            </a:r>
            <a:r>
              <a:rPr lang="en-US" sz="2400" baseline="30000" dirty="0"/>
              <a:t>-1</a:t>
            </a:r>
            <a:r>
              <a:rPr lang="en-US" sz="2400" dirty="0"/>
              <a:t>(</a:t>
            </a:r>
            <a:r>
              <a:rPr lang="en-US" sz="2400" dirty="0">
                <a:cs typeface="Times New Roman" pitchFamily="18" charset="0"/>
              </a:rPr>
              <a:t>–3).</a:t>
            </a:r>
          </a:p>
          <a:p>
            <a:pPr marL="609600" indent="-609600" defTabSz="339725">
              <a:lnSpc>
                <a:spcPct val="90000"/>
              </a:lnSpc>
              <a:buFontTx/>
              <a:buAutoNum type="alphaLcParenBoth"/>
              <a:tabLst>
                <a:tab pos="1544638" algn="l"/>
              </a:tabLst>
            </a:pPr>
            <a:r>
              <a:rPr lang="en-US" sz="2400" dirty="0"/>
              <a:t>Find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 in degrees if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 = </a:t>
            </a:r>
            <a:r>
              <a:rPr lang="en-US" sz="2400" dirty="0" err="1">
                <a:sym typeface="Symbol" pitchFamily="18" charset="2"/>
              </a:rPr>
              <a:t>arccot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–.3541).</a:t>
            </a:r>
          </a:p>
          <a:p>
            <a:pPr marL="609600" indent="-609600" defTabSz="339725">
              <a:lnSpc>
                <a:spcPct val="90000"/>
              </a:lnSpc>
              <a:buFontTx/>
              <a:buAutoNum type="alphaLcParenBoth"/>
              <a:tabLst>
                <a:tab pos="1544638" algn="l"/>
              </a:tabLst>
            </a:pPr>
            <a:endParaRPr lang="en-US" sz="1000" dirty="0">
              <a:cs typeface="Times New Roman" pitchFamily="18" charset="0"/>
              <a:sym typeface="Symbol" pitchFamily="18" charset="2"/>
            </a:endParaRPr>
          </a:p>
          <a:p>
            <a:pPr marL="609600" indent="-609600" defTabSz="339725">
              <a:lnSpc>
                <a:spcPct val="90000"/>
              </a:lnSpc>
              <a:buFontTx/>
              <a:buNone/>
              <a:tabLst>
                <a:tab pos="1544638" algn="l"/>
              </a:tabLst>
            </a:pPr>
            <a:r>
              <a:rPr lang="en-US" sz="2400" b="1" dirty="0">
                <a:sym typeface="Symbol" pitchFamily="18" charset="2"/>
              </a:rPr>
              <a:t>Solution</a:t>
            </a:r>
          </a:p>
          <a:p>
            <a:pPr marL="609600" indent="-609600" defTabSz="339725">
              <a:lnSpc>
                <a:spcPct val="90000"/>
              </a:lnSpc>
              <a:buFontTx/>
              <a:buAutoNum type="alphaLcParenBoth"/>
              <a:tabLst>
                <a:tab pos="1544638" algn="l"/>
              </a:tabLst>
            </a:pPr>
            <a:r>
              <a:rPr lang="en-US" sz="2400" dirty="0"/>
              <a:t>In radian mode, enter </a:t>
            </a:r>
            <a:r>
              <a:rPr lang="en-US" sz="2400" i="1" dirty="0"/>
              <a:t>y</a:t>
            </a:r>
            <a:r>
              <a:rPr lang="en-US" sz="2400" dirty="0"/>
              <a:t> = csc</a:t>
            </a:r>
            <a:r>
              <a:rPr lang="en-US" sz="2400" baseline="30000" dirty="0"/>
              <a:t>-1</a:t>
            </a:r>
            <a:r>
              <a:rPr lang="en-US" sz="2400" dirty="0"/>
              <a:t>(</a:t>
            </a:r>
            <a:r>
              <a:rPr lang="en-US" sz="2400" dirty="0">
                <a:cs typeface="Times New Roman" pitchFamily="18" charset="0"/>
              </a:rPr>
              <a:t>–3) </a:t>
            </a:r>
          </a:p>
          <a:p>
            <a:pPr marL="609600" indent="-609600" defTabSz="339725">
              <a:lnSpc>
                <a:spcPct val="70000"/>
              </a:lnSpc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	as sin</a:t>
            </a:r>
            <a:r>
              <a:rPr lang="en-US" sz="2400" baseline="30000" dirty="0">
                <a:cs typeface="Times New Roman" pitchFamily="18" charset="0"/>
              </a:rPr>
              <a:t>-1</a:t>
            </a:r>
            <a:r>
              <a:rPr lang="en-US" sz="2400" dirty="0">
                <a:cs typeface="Times New Roman" pitchFamily="18" charset="0"/>
              </a:rPr>
              <a:t>( </a:t>
            </a:r>
            <a:r>
              <a:rPr lang="en-US" sz="2400" dirty="0" smtClean="0">
                <a:cs typeface="Times New Roman" pitchFamily="18" charset="0"/>
              </a:rPr>
              <a:t>     </a:t>
            </a:r>
            <a:r>
              <a:rPr lang="en-US" sz="2400" dirty="0">
                <a:cs typeface="Times New Roman" pitchFamily="18" charset="0"/>
              </a:rPr>
              <a:t>) to get </a:t>
            </a:r>
            <a:r>
              <a:rPr lang="en-US" sz="2400" i="1" dirty="0">
                <a:cs typeface="Times New Roman" pitchFamily="18" charset="0"/>
              </a:rPr>
              <a:t>y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 –.3398369095.</a:t>
            </a:r>
          </a:p>
          <a:p>
            <a:pPr marL="609600" indent="-609600" defTabSz="339725">
              <a:lnSpc>
                <a:spcPct val="160000"/>
              </a:lnSpc>
              <a:spcBef>
                <a:spcPct val="0"/>
              </a:spcBef>
              <a:buFontTx/>
              <a:buAutoNum type="alphaLcParenBoth" startAt="2"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In degree mode, the calculator gives</a:t>
            </a:r>
          </a:p>
          <a:p>
            <a:pPr marL="609600" indent="-609600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	inverse tangent values of a negative</a:t>
            </a:r>
          </a:p>
          <a:p>
            <a:pPr marL="609600" indent="-609600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	number as a quadrant IV angle. But</a:t>
            </a:r>
          </a:p>
          <a:p>
            <a:pPr marL="609600" indent="-609600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cs typeface="Times New Roman" pitchFamily="18" charset="0"/>
              </a:rPr>
              <a:t>  must be in quadrant II for a negative </a:t>
            </a:r>
          </a:p>
          <a:p>
            <a:pPr marL="609600" indent="-609600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	number, so we enter </a:t>
            </a:r>
            <a:r>
              <a:rPr lang="en-US" sz="2400" dirty="0" err="1">
                <a:sym typeface="Symbol" pitchFamily="18" charset="2"/>
              </a:rPr>
              <a:t>arccot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–.3541) as </a:t>
            </a:r>
          </a:p>
          <a:p>
            <a:pPr marL="609600" indent="-609600" defTabSz="339725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cs typeface="Times New Roman" pitchFamily="18" charset="0"/>
              </a:rPr>
              <a:t>	tan</a:t>
            </a:r>
            <a:r>
              <a:rPr lang="en-US" sz="2400" baseline="30000" dirty="0">
                <a:cs typeface="Times New Roman" pitchFamily="18" charset="0"/>
              </a:rPr>
              <a:t>-1</a:t>
            </a:r>
            <a:r>
              <a:rPr lang="en-US" sz="2400" dirty="0">
                <a:cs typeface="Times New Roman" pitchFamily="18" charset="0"/>
              </a:rPr>
              <a:t>(1/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–.3541) +180°,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 </a:t>
            </a:r>
            <a:r>
              <a:rPr lang="en-US" sz="2400" smtClean="0">
                <a:cs typeface="Times New Roman" pitchFamily="18" charset="0"/>
                <a:sym typeface="Symbol" pitchFamily="18" charset="2"/>
              </a:rPr>
              <a:t>109.4990544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°.</a:t>
            </a:r>
          </a:p>
        </p:txBody>
      </p:sp>
      <p:graphicFrame>
        <p:nvGraphicFramePr>
          <p:cNvPr id="428032" name="Object 1024"/>
          <p:cNvGraphicFramePr>
            <a:graphicFrameLocks noChangeAspect="1"/>
          </p:cNvGraphicFramePr>
          <p:nvPr/>
        </p:nvGraphicFramePr>
        <p:xfrm>
          <a:off x="2227263" y="3362325"/>
          <a:ext cx="419100" cy="431800"/>
        </p:xfrm>
        <a:graphic>
          <a:graphicData uri="http://schemas.openxmlformats.org/presentationml/2006/ole">
            <p:oleObj spid="_x0000_s11266" name="Equation" r:id="rId4" imgW="419040" imgH="431640" progId="Equation.3">
              <p:embed/>
            </p:oleObj>
          </a:graphicData>
        </a:graphic>
      </p:graphicFrame>
      <p:pic>
        <p:nvPicPr>
          <p:cNvPr id="356358" name="Picture 6" descr="09_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8250" y="3151188"/>
            <a:ext cx="2541588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6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6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6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8420" name="Line 2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58422" name="Rectangl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58423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Function Values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Evaluate each expression without a calculator.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400" dirty="0"/>
          </a:p>
          <a:p>
            <a:pPr marL="609600" indent="-609600" defTabSz="339725">
              <a:lnSpc>
                <a:spcPct val="130000"/>
              </a:lnSpc>
              <a:buFontTx/>
              <a:buNone/>
              <a:tabLst>
                <a:tab pos="1544638" algn="l"/>
              </a:tabLst>
            </a:pPr>
            <a:r>
              <a:rPr lang="en-US" sz="2400" b="1" dirty="0"/>
              <a:t>Solution</a:t>
            </a:r>
            <a:endParaRPr lang="en-US" sz="2400" dirty="0"/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r>
              <a:rPr lang="en-US" sz="2400" dirty="0"/>
              <a:t>Let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 = tan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>
                <a:sym typeface="Symbol" pitchFamily="18" charset="2"/>
              </a:rPr>
              <a:t>    so that tan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 </a:t>
            </a:r>
            <a:r>
              <a:rPr lang="en-US" sz="2400" dirty="0" smtClean="0">
                <a:sym typeface="Symbol" pitchFamily="18" charset="2"/>
              </a:rPr>
              <a:t>=    </a:t>
            </a:r>
            <a:r>
              <a:rPr lang="en-US" sz="2400" dirty="0">
                <a:sym typeface="Symbol" pitchFamily="18" charset="2"/>
              </a:rPr>
              <a:t>. Since    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	is positive,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 is in quadrant I. We sketch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	the figure to the right , so</a:t>
            </a:r>
          </a:p>
          <a:p>
            <a:pPr marL="609600" indent="-609600" defTabSz="339725">
              <a:lnSpc>
                <a:spcPct val="130000"/>
              </a:lnSpc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marL="609600" indent="-609600" defTabSz="339725">
              <a:lnSpc>
                <a:spcPct val="130000"/>
              </a:lnSpc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marL="609600" indent="-609600" defTabSz="339725">
              <a:lnSpc>
                <a:spcPct val="130000"/>
              </a:lnSpc>
              <a:spcBef>
                <a:spcPct val="0"/>
              </a:spcBef>
              <a:buFontTx/>
              <a:buAutoNum type="alphaLcParenBoth" startAt="2"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Let 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= cos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>
                <a:sym typeface="Symbol" pitchFamily="18" charset="2"/>
              </a:rPr>
              <a:t>(       ). Then </a:t>
            </a:r>
            <a:r>
              <a:rPr lang="en-US" sz="2400" dirty="0" err="1">
                <a:sym typeface="Symbol" pitchFamily="18" charset="2"/>
              </a:rPr>
              <a:t>cos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=        .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	Since cos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for a negative </a:t>
            </a:r>
            <a:r>
              <a:rPr lang="en-US" sz="2400" i="1" dirty="0">
                <a:sym typeface="Symbol" pitchFamily="18" charset="2"/>
              </a:rPr>
              <a:t>x</a:t>
            </a:r>
            <a:r>
              <a:rPr lang="en-US" sz="2400" dirty="0">
                <a:sym typeface="Symbol" pitchFamily="18" charset="2"/>
              </a:rPr>
              <a:t> is in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	quadrant II, sketch 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in quadrant II.</a:t>
            </a:r>
          </a:p>
        </p:txBody>
      </p:sp>
      <p:graphicFrame>
        <p:nvGraphicFramePr>
          <p:cNvPr id="429056" name="Object 1024"/>
          <p:cNvGraphicFramePr>
            <a:graphicFrameLocks noChangeAspect="1"/>
          </p:cNvGraphicFramePr>
          <p:nvPr/>
        </p:nvGraphicFramePr>
        <p:xfrm>
          <a:off x="700088" y="1657350"/>
          <a:ext cx="5613400" cy="469900"/>
        </p:xfrm>
        <a:graphic>
          <a:graphicData uri="http://schemas.openxmlformats.org/presentationml/2006/ole">
            <p:oleObj spid="_x0000_s12290" name="Equation" r:id="rId4" imgW="5613120" imgH="469800" progId="Equation.3">
              <p:embed/>
            </p:oleObj>
          </a:graphicData>
        </a:graphic>
      </p:graphicFrame>
      <p:graphicFrame>
        <p:nvGraphicFramePr>
          <p:cNvPr id="429057" name="Object 1025"/>
          <p:cNvGraphicFramePr>
            <a:graphicFrameLocks noChangeAspect="1"/>
          </p:cNvGraphicFramePr>
          <p:nvPr/>
        </p:nvGraphicFramePr>
        <p:xfrm>
          <a:off x="2905125" y="2647950"/>
          <a:ext cx="165100" cy="431800"/>
        </p:xfrm>
        <a:graphic>
          <a:graphicData uri="http://schemas.openxmlformats.org/presentationml/2006/ole">
            <p:oleObj spid="_x0000_s12291" name="Equation" r:id="rId5" imgW="164880" imgH="431640" progId="Equation.3">
              <p:embed/>
            </p:oleObj>
          </a:graphicData>
        </a:graphic>
      </p:graphicFrame>
      <p:graphicFrame>
        <p:nvGraphicFramePr>
          <p:cNvPr id="429058" name="Object 1026"/>
          <p:cNvGraphicFramePr>
            <a:graphicFrameLocks noChangeAspect="1"/>
          </p:cNvGraphicFramePr>
          <p:nvPr/>
        </p:nvGraphicFramePr>
        <p:xfrm>
          <a:off x="5064125" y="2606675"/>
          <a:ext cx="165100" cy="431800"/>
        </p:xfrm>
        <a:graphic>
          <a:graphicData uri="http://schemas.openxmlformats.org/presentationml/2006/ole">
            <p:oleObj spid="_x0000_s12292" name="Equation" r:id="rId6" imgW="164880" imgH="431640" progId="Equation.3">
              <p:embed/>
            </p:oleObj>
          </a:graphicData>
        </a:graphic>
      </p:graphicFrame>
      <p:graphicFrame>
        <p:nvGraphicFramePr>
          <p:cNvPr id="429059" name="Object 1027"/>
          <p:cNvGraphicFramePr>
            <a:graphicFrameLocks noChangeAspect="1"/>
          </p:cNvGraphicFramePr>
          <p:nvPr/>
        </p:nvGraphicFramePr>
        <p:xfrm>
          <a:off x="6145213" y="2657475"/>
          <a:ext cx="165100" cy="431800"/>
        </p:xfrm>
        <a:graphic>
          <a:graphicData uri="http://schemas.openxmlformats.org/presentationml/2006/ole">
            <p:oleObj spid="_x0000_s12293" name="Equation" r:id="rId7" imgW="164880" imgH="431640" progId="Equation.3">
              <p:embed/>
            </p:oleObj>
          </a:graphicData>
        </a:graphic>
      </p:graphicFrame>
      <p:graphicFrame>
        <p:nvGraphicFramePr>
          <p:cNvPr id="429060" name="Object 1028"/>
          <p:cNvGraphicFramePr>
            <a:graphicFrameLocks noChangeAspect="1"/>
          </p:cNvGraphicFramePr>
          <p:nvPr/>
        </p:nvGraphicFramePr>
        <p:xfrm>
          <a:off x="1709738" y="3836988"/>
          <a:ext cx="4305300" cy="774700"/>
        </p:xfrm>
        <a:graphic>
          <a:graphicData uri="http://schemas.openxmlformats.org/presentationml/2006/ole">
            <p:oleObj spid="_x0000_s12294" name="Equation" r:id="rId8" imgW="4305240" imgH="774360" progId="Equation.3">
              <p:embed/>
            </p:oleObj>
          </a:graphicData>
        </a:graphic>
      </p:graphicFrame>
      <p:graphicFrame>
        <p:nvGraphicFramePr>
          <p:cNvPr id="429061" name="Object 1029"/>
          <p:cNvGraphicFramePr>
            <a:graphicFrameLocks noChangeAspect="1"/>
          </p:cNvGraphicFramePr>
          <p:nvPr/>
        </p:nvGraphicFramePr>
        <p:xfrm>
          <a:off x="2895600" y="4724400"/>
          <a:ext cx="482600" cy="431800"/>
        </p:xfrm>
        <a:graphic>
          <a:graphicData uri="http://schemas.openxmlformats.org/presentationml/2006/ole">
            <p:oleObj spid="_x0000_s12295" name="Equation" r:id="rId9" imgW="482400" imgH="431640" progId="Equation.3">
              <p:embed/>
            </p:oleObj>
          </a:graphicData>
        </a:graphic>
      </p:graphicFrame>
      <p:graphicFrame>
        <p:nvGraphicFramePr>
          <p:cNvPr id="429062" name="Object 1030"/>
          <p:cNvGraphicFramePr>
            <a:graphicFrameLocks noChangeAspect="1"/>
          </p:cNvGraphicFramePr>
          <p:nvPr/>
        </p:nvGraphicFramePr>
        <p:xfrm>
          <a:off x="5181600" y="4724400"/>
          <a:ext cx="482600" cy="431800"/>
        </p:xfrm>
        <a:graphic>
          <a:graphicData uri="http://schemas.openxmlformats.org/presentationml/2006/ole">
            <p:oleObj spid="_x0000_s12296" name="Equation" r:id="rId10" imgW="482400" imgH="431640" progId="Equation.3">
              <p:embed/>
            </p:oleObj>
          </a:graphicData>
        </a:graphic>
      </p:graphicFrame>
      <p:graphicFrame>
        <p:nvGraphicFramePr>
          <p:cNvPr id="429063" name="Object 1031"/>
          <p:cNvGraphicFramePr>
            <a:graphicFrameLocks noChangeAspect="1"/>
          </p:cNvGraphicFramePr>
          <p:nvPr/>
        </p:nvGraphicFramePr>
        <p:xfrm>
          <a:off x="1716088" y="5984875"/>
          <a:ext cx="3594100" cy="431800"/>
        </p:xfrm>
        <a:graphic>
          <a:graphicData uri="http://schemas.openxmlformats.org/presentationml/2006/ole">
            <p:oleObj spid="_x0000_s12297" name="Equation" r:id="rId11" imgW="3593880" imgH="431640" progId="Equation.3">
              <p:embed/>
            </p:oleObj>
          </a:graphicData>
        </a:graphic>
      </p:graphicFrame>
      <p:pic>
        <p:nvPicPr>
          <p:cNvPr id="358415" name="Picture 15" descr="09_2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67525" y="1733550"/>
            <a:ext cx="171926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16" name="Picture 16" descr="09_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26238" y="4222750"/>
            <a:ext cx="1865312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3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0463" name="Line 103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4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60465" name="Rectangle 104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60466" name="Line 104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60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Writing Function Values in Terms of </a:t>
            </a:r>
            <a:r>
              <a:rPr lang="en-US" sz="3200" i="1" dirty="0"/>
              <a:t>u</a:t>
            </a:r>
            <a:endParaRPr lang="en-US" sz="3200" dirty="0"/>
          </a:p>
        </p:txBody>
      </p:sp>
      <p:sp>
        <p:nvSpPr>
          <p:cNvPr id="360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5075237"/>
          </a:xfrm>
        </p:spPr>
        <p:txBody>
          <a:bodyPr/>
          <a:lstStyle/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Write each expression as an algebraic expression in </a:t>
            </a:r>
            <a:r>
              <a:rPr lang="en-US" sz="2400" i="1" dirty="0"/>
              <a:t>u</a:t>
            </a:r>
            <a:r>
              <a:rPr lang="en-US" sz="2400" dirty="0"/>
              <a:t>.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/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/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/>
              <a:t>Solution</a:t>
            </a:r>
            <a:endParaRPr lang="en-US" sz="2400" dirty="0"/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r>
              <a:rPr lang="en-US" sz="2400" dirty="0"/>
              <a:t>Let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= tan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, so tan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. Sketch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in quadrants I  and IV since </a:t>
            </a: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 smtClean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marL="609600" indent="-609600" defTabSz="339725">
              <a:spcBef>
                <a:spcPct val="0"/>
              </a:spcBef>
              <a:buFontTx/>
              <a:buAutoNum type="alphaLcParenBoth"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Let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= sin</a:t>
            </a:r>
            <a:r>
              <a:rPr lang="en-US" sz="2400" baseline="30000" dirty="0">
                <a:sym typeface="Symbol" pitchFamily="18" charset="2"/>
              </a:rPr>
              <a:t>-1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, so sin </a:t>
            </a:r>
            <a:r>
              <a:rPr lang="en-US" sz="2400" i="1" dirty="0">
                <a:sym typeface="Symbol" pitchFamily="18" charset="2"/>
              </a:rPr>
              <a:t>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u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430080" name="Rectangle 102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4" name="Equation" r:id="rId4" imgW="0" imgH="0" progId="Equation.3">
              <p:embed/>
            </p:oleObj>
          </a:graphicData>
        </a:graphic>
      </p:graphicFrame>
      <p:graphicFrame>
        <p:nvGraphicFramePr>
          <p:cNvPr id="430081" name="Object 1025"/>
          <p:cNvGraphicFramePr>
            <a:graphicFrameLocks noChangeAspect="1"/>
          </p:cNvGraphicFramePr>
          <p:nvPr/>
        </p:nvGraphicFramePr>
        <p:xfrm>
          <a:off x="1981200" y="1066800"/>
          <a:ext cx="5080000" cy="444500"/>
        </p:xfrm>
        <a:graphic>
          <a:graphicData uri="http://schemas.openxmlformats.org/presentationml/2006/ole">
            <p:oleObj spid="_x0000_s13315" name="Equation" r:id="rId5" imgW="5079960" imgH="444240" progId="Equation.3">
              <p:embed/>
            </p:oleObj>
          </a:graphicData>
        </a:graphic>
      </p:graphicFrame>
      <p:graphicFrame>
        <p:nvGraphicFramePr>
          <p:cNvPr id="430082" name="Object 1026"/>
          <p:cNvGraphicFramePr>
            <a:graphicFrameLocks noChangeAspect="1"/>
          </p:cNvGraphicFramePr>
          <p:nvPr/>
        </p:nvGraphicFramePr>
        <p:xfrm>
          <a:off x="1219200" y="2590800"/>
          <a:ext cx="2183732" cy="419100"/>
        </p:xfrm>
        <a:graphic>
          <a:graphicData uri="http://schemas.openxmlformats.org/presentationml/2006/ole">
            <p:oleObj spid="_x0000_s13316" name="Equation" r:id="rId6" imgW="1257120" imgH="241200" progId="Equation.3">
              <p:embed/>
            </p:oleObj>
          </a:graphicData>
        </a:graphic>
      </p:graphicFrame>
      <p:graphicFrame>
        <p:nvGraphicFramePr>
          <p:cNvPr id="430083" name="Object 1027"/>
          <p:cNvGraphicFramePr>
            <a:graphicFrameLocks noChangeAspect="1"/>
          </p:cNvGraphicFramePr>
          <p:nvPr/>
        </p:nvGraphicFramePr>
        <p:xfrm>
          <a:off x="1676400" y="2971800"/>
          <a:ext cx="4775200" cy="774700"/>
        </p:xfrm>
        <a:graphic>
          <a:graphicData uri="http://schemas.openxmlformats.org/presentationml/2006/ole">
            <p:oleObj spid="_x0000_s13317" name="Equation" r:id="rId7" imgW="4775040" imgH="774360" progId="Equation.3">
              <p:embed/>
            </p:oleObj>
          </a:graphicData>
        </a:graphic>
      </p:graphicFrame>
      <p:graphicFrame>
        <p:nvGraphicFramePr>
          <p:cNvPr id="430084" name="Object 1028"/>
          <p:cNvGraphicFramePr>
            <a:graphicFrameLocks noChangeAspect="1"/>
          </p:cNvGraphicFramePr>
          <p:nvPr/>
        </p:nvGraphicFramePr>
        <p:xfrm>
          <a:off x="1066800" y="4800600"/>
          <a:ext cx="3594100" cy="342900"/>
        </p:xfrm>
        <a:graphic>
          <a:graphicData uri="http://schemas.openxmlformats.org/presentationml/2006/ole">
            <p:oleObj spid="_x0000_s13318" name="Equation" r:id="rId8" imgW="3593880" imgH="342720" progId="Equation.3">
              <p:embed/>
            </p:oleObj>
          </a:graphicData>
        </a:graphic>
      </p:graphicFrame>
      <p:pic>
        <p:nvPicPr>
          <p:cNvPr id="360459" name="Picture 1035" descr="09_3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3733800"/>
            <a:ext cx="2947987" cy="2605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2506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62508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62509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1"/>
            <a:ext cx="8839200" cy="762000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the Optimal Angle of </a:t>
            </a:r>
            <a:r>
              <a:rPr lang="en-US" sz="3200" dirty="0" smtClean="0"/>
              <a:t>Elevation </a:t>
            </a:r>
            <a:r>
              <a:rPr lang="en-US" sz="3200" dirty="0"/>
              <a:t>of a Shot Put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5867400"/>
          </a:xfrm>
        </p:spPr>
        <p:txBody>
          <a:bodyPr/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/>
              <a:t>Example	</a:t>
            </a:r>
            <a:r>
              <a:rPr lang="en-US" sz="2400" dirty="0"/>
              <a:t>The optimal angle of elevation </a:t>
            </a:r>
            <a:r>
              <a:rPr lang="en-US" sz="2400" dirty="0">
                <a:sym typeface="Symbol" pitchFamily="18" charset="2"/>
              </a:rPr>
              <a:t> a shot putter </a:t>
            </a:r>
            <a:r>
              <a:rPr lang="en-US" sz="2400" dirty="0" smtClean="0">
                <a:sym typeface="Symbol" pitchFamily="18" charset="2"/>
              </a:rPr>
              <a:t>should aim </a:t>
            </a:r>
            <a:r>
              <a:rPr lang="en-US" sz="2400" dirty="0">
                <a:sym typeface="Symbol" pitchFamily="18" charset="2"/>
              </a:rPr>
              <a:t>for to throw the greatest distance depends on the </a:t>
            </a:r>
            <a:r>
              <a:rPr lang="en-US" sz="2400" dirty="0" smtClean="0">
                <a:sym typeface="Symbol" pitchFamily="18" charset="2"/>
              </a:rPr>
              <a:t>velocity </a:t>
            </a:r>
            <a:r>
              <a:rPr lang="en-US" sz="2400" dirty="0">
                <a:sym typeface="Symbol" pitchFamily="18" charset="2"/>
              </a:rPr>
              <a:t>of the throw and the initial height of the shot. One </a:t>
            </a:r>
            <a:r>
              <a:rPr lang="en-US" sz="2400" dirty="0" smtClean="0">
                <a:sym typeface="Symbol" pitchFamily="18" charset="2"/>
              </a:rPr>
              <a:t>model </a:t>
            </a:r>
            <a:r>
              <a:rPr lang="en-US" sz="2400" dirty="0">
                <a:sym typeface="Symbol" pitchFamily="18" charset="2"/>
              </a:rPr>
              <a:t>for  that achieves this goal </a:t>
            </a:r>
            <a:r>
              <a:rPr lang="en-US" sz="2400" dirty="0" smtClean="0">
                <a:sym typeface="Symbol" pitchFamily="18" charset="2"/>
              </a:rPr>
              <a:t>is: </a:t>
            </a:r>
            <a:endParaRPr lang="en-US" sz="24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431104" name="Object 1024"/>
          <p:cNvGraphicFramePr>
            <a:graphicFrameLocks noChangeAspect="1"/>
          </p:cNvGraphicFramePr>
          <p:nvPr/>
        </p:nvGraphicFramePr>
        <p:xfrm>
          <a:off x="3581399" y="1828800"/>
          <a:ext cx="4121727" cy="1143000"/>
        </p:xfrm>
        <a:graphic>
          <a:graphicData uri="http://schemas.openxmlformats.org/presentationml/2006/ole">
            <p:oleObj spid="_x0000_s14338" name="Equation" r:id="rId4" imgW="3022560" imgH="838080" progId="Equation.3">
              <p:embed/>
            </p:oleObj>
          </a:graphicData>
        </a:graphic>
      </p:graphicFrame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2786063" y="4486275"/>
            <a:ext cx="3744912" cy="15621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Figure 32 pg 9-73</a:t>
            </a:r>
          </a:p>
        </p:txBody>
      </p:sp>
      <p:pic>
        <p:nvPicPr>
          <p:cNvPr id="362502" name="Picture 6" descr="09_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581400"/>
            <a:ext cx="7638873" cy="3076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5641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25643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25644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0013"/>
            <a:ext cx="8839200" cy="661987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the Optimal Angle of </a:t>
            </a:r>
            <a:r>
              <a:rPr lang="en-US" sz="3200" dirty="0" smtClean="0"/>
              <a:t>Elevation </a:t>
            </a:r>
            <a:r>
              <a:rPr lang="en-US" sz="3200" dirty="0"/>
              <a:t>of a Shot Put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763000" cy="5715000"/>
          </a:xfrm>
        </p:spPr>
        <p:txBody>
          <a:bodyPr/>
          <a:lstStyle/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Suppose a shot putter can consistently throw a steel ball with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>
                <a:sym typeface="Symbol" pitchFamily="18" charset="2"/>
              </a:rPr>
              <a:t> = 7.6 feet and </a:t>
            </a:r>
            <a:r>
              <a:rPr lang="en-US" sz="2400" i="1" dirty="0">
                <a:sym typeface="Symbol" pitchFamily="18" charset="2"/>
              </a:rPr>
              <a:t>v</a:t>
            </a:r>
            <a:r>
              <a:rPr lang="en-US" sz="2400" dirty="0">
                <a:sym typeface="Symbol" pitchFamily="18" charset="2"/>
              </a:rPr>
              <a:t> = 42 ft/sec. At what angle should he throw the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>
                <a:sym typeface="Symbol" pitchFamily="18" charset="2"/>
              </a:rPr>
              <a:t>ball to maximize distance?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endParaRPr lang="en-US" sz="2400" dirty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b="1" dirty="0">
                <a:sym typeface="Symbol" pitchFamily="18" charset="2"/>
              </a:rPr>
              <a:t>Solution</a:t>
            </a:r>
            <a:r>
              <a:rPr lang="en-US" sz="2400" dirty="0">
                <a:sym typeface="Symbol" pitchFamily="18" charset="2"/>
              </a:rPr>
              <a:t>	</a:t>
            </a:r>
            <a:endParaRPr lang="en-US" sz="2400" dirty="0" smtClean="0">
              <a:sym typeface="Symbol" pitchFamily="18" charset="2"/>
            </a:endParaRP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400" dirty="0" smtClean="0">
                <a:sym typeface="Symbol" pitchFamily="18" charset="2"/>
              </a:rPr>
              <a:t>Substitute </a:t>
            </a:r>
            <a:r>
              <a:rPr lang="en-US" sz="2400" dirty="0">
                <a:sym typeface="Symbol" pitchFamily="18" charset="2"/>
              </a:rPr>
              <a:t>into the model and use a calculator in </a:t>
            </a:r>
            <a:r>
              <a:rPr lang="en-US" sz="2400" dirty="0" smtClean="0">
                <a:sym typeface="Symbol" pitchFamily="18" charset="2"/>
              </a:rPr>
              <a:t>degree </a:t>
            </a:r>
            <a:r>
              <a:rPr lang="en-US" sz="2400" dirty="0">
                <a:sym typeface="Symbol" pitchFamily="18" charset="2"/>
              </a:rPr>
              <a:t>mode.</a:t>
            </a:r>
            <a:endParaRPr lang="en-US" sz="2400" b="1" dirty="0">
              <a:sym typeface="Symbol" pitchFamily="18" charset="2"/>
            </a:endParaRPr>
          </a:p>
          <a:p>
            <a:pPr defTabSz="339725">
              <a:buFontTx/>
              <a:buNone/>
              <a:tabLst>
                <a:tab pos="1544638" algn="l"/>
              </a:tabLst>
            </a:pPr>
            <a:endParaRPr lang="en-US" sz="2400" dirty="0"/>
          </a:p>
        </p:txBody>
      </p:sp>
      <p:graphicFrame>
        <p:nvGraphicFramePr>
          <p:cNvPr id="432128" name="Object 1024"/>
          <p:cNvGraphicFramePr>
            <a:graphicFrameLocks noChangeAspect="1"/>
          </p:cNvGraphicFramePr>
          <p:nvPr/>
        </p:nvGraphicFramePr>
        <p:xfrm>
          <a:off x="2513013" y="3725863"/>
          <a:ext cx="3797300" cy="1409700"/>
        </p:xfrm>
        <a:graphic>
          <a:graphicData uri="http://schemas.openxmlformats.org/presentationml/2006/ole">
            <p:oleObj spid="_x0000_s15362" name="Equation" r:id="rId4" imgW="3797280" imgH="1409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29741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The Inverse Circular Functions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763000" cy="5943600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 b="1" dirty="0"/>
              <a:t>The Inverse Sine Function</a:t>
            </a:r>
          </a:p>
          <a:p>
            <a:pPr defTabSz="339725">
              <a:buFontTx/>
              <a:buNone/>
              <a:tabLst>
                <a:tab pos="1544638" algn="l"/>
              </a:tabLst>
            </a:pPr>
            <a:r>
              <a:rPr lang="en-US" sz="2800" dirty="0"/>
              <a:t>	Apply the horizontal line test to show that </a:t>
            </a:r>
            <a:r>
              <a:rPr lang="en-US" sz="2800" i="1" dirty="0"/>
              <a:t>y</a:t>
            </a:r>
            <a:r>
              <a:rPr lang="en-US" sz="2800" dirty="0"/>
              <a:t> = sin</a:t>
            </a:r>
            <a:r>
              <a:rPr lang="en-US" sz="2800" i="1" dirty="0"/>
              <a:t> x</a:t>
            </a:r>
            <a:r>
              <a:rPr lang="en-US" sz="2800" dirty="0"/>
              <a:t> is not one-to-one. However, by restricting the domain over the </a:t>
            </a:r>
            <a:r>
              <a:rPr lang="en-US" sz="2800" dirty="0" smtClean="0"/>
              <a:t>interval              </a:t>
            </a:r>
            <a:r>
              <a:rPr lang="en-US" sz="2800" dirty="0"/>
              <a:t>a one-to-one function can be defined. </a:t>
            </a:r>
          </a:p>
        </p:txBody>
      </p:sp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1981200" y="2057400"/>
          <a:ext cx="1066800" cy="431800"/>
        </p:xfrm>
        <a:graphic>
          <a:graphicData uri="http://schemas.openxmlformats.org/presentationml/2006/ole">
            <p:oleObj spid="_x0000_s1026" name="Equation" r:id="rId4" imgW="1066680" imgH="431640" progId="Equation.3">
              <p:embed/>
            </p:oleObj>
          </a:graphicData>
        </a:graphic>
      </p:graphicFrame>
      <p:pic>
        <p:nvPicPr>
          <p:cNvPr id="329734" name="Picture 6" descr="09_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544762"/>
            <a:ext cx="7942669" cy="4313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87" name="Picture 11" descr="09_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00763" y="2801094"/>
            <a:ext cx="3043237" cy="4056906"/>
          </a:xfrm>
          <a:prstGeom prst="rect">
            <a:avLst/>
          </a:prstGeom>
          <a:noFill/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1791" name="Line 1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31793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31794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The Inverse Sine Function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91600" cy="5943600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endParaRPr lang="en-US" sz="2400" dirty="0"/>
          </a:p>
          <a:p>
            <a:pPr defTabSz="339725">
              <a:tabLst>
                <a:tab pos="1544638" algn="l"/>
              </a:tabLst>
            </a:pPr>
            <a:endParaRPr lang="en-US" sz="2400" dirty="0"/>
          </a:p>
          <a:p>
            <a:pPr defTabSz="339725">
              <a:tabLst>
                <a:tab pos="1544638" algn="l"/>
              </a:tabLst>
            </a:pPr>
            <a:endParaRPr lang="en-US" sz="2400" dirty="0"/>
          </a:p>
          <a:p>
            <a:pPr defTabSz="339725">
              <a:tabLst>
                <a:tab pos="1544638" algn="l"/>
              </a:tabLst>
            </a:pPr>
            <a:endParaRPr lang="en-US" sz="2400" dirty="0"/>
          </a:p>
          <a:p>
            <a:pPr defTabSz="339725">
              <a:tabLst>
                <a:tab pos="1544638" algn="l"/>
              </a:tabLst>
            </a:pPr>
            <a:r>
              <a:rPr lang="en-US" sz="2800" dirty="0"/>
              <a:t>The domain of the inverse sine function </a:t>
            </a:r>
            <a:r>
              <a:rPr lang="en-US" sz="2800" i="1" dirty="0"/>
              <a:t>y</a:t>
            </a:r>
            <a:r>
              <a:rPr lang="en-US" sz="2800" dirty="0"/>
              <a:t> = sin</a:t>
            </a:r>
            <a:r>
              <a:rPr lang="en-US" sz="2800" baseline="30000" dirty="0"/>
              <a:t>-1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is [</a:t>
            </a:r>
            <a:r>
              <a:rPr lang="en-US" sz="2800" dirty="0">
                <a:cs typeface="Times New Roman" pitchFamily="18" charset="0"/>
              </a:rPr>
              <a:t>–1, 1], while the restricted domain of </a:t>
            </a:r>
            <a:r>
              <a:rPr lang="en-US" sz="2800" i="1" dirty="0"/>
              <a:t>y</a:t>
            </a:r>
            <a:r>
              <a:rPr lang="en-US" sz="2800" dirty="0"/>
              <a:t> = sin </a:t>
            </a:r>
            <a:r>
              <a:rPr lang="en-US" sz="2800" i="1" dirty="0"/>
              <a:t>x</a:t>
            </a:r>
            <a:r>
              <a:rPr lang="en-US" sz="2800" dirty="0"/>
              <a:t>, [</a:t>
            </a:r>
            <a:r>
              <a:rPr lang="en-US" sz="2800" dirty="0">
                <a:cs typeface="Times New Roman" pitchFamily="18" charset="0"/>
              </a:rPr>
              <a:t>–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/2, /2], is the range of </a:t>
            </a:r>
            <a:r>
              <a:rPr lang="en-US" sz="2800" i="1" dirty="0"/>
              <a:t>y</a:t>
            </a:r>
            <a:r>
              <a:rPr lang="en-US" sz="2800" dirty="0"/>
              <a:t> = sin</a:t>
            </a:r>
            <a:r>
              <a:rPr lang="en-US" sz="2800" baseline="30000" dirty="0"/>
              <a:t>-1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. </a:t>
            </a:r>
          </a:p>
          <a:p>
            <a:pPr defTabSz="339725">
              <a:spcBef>
                <a:spcPct val="0"/>
              </a:spcBef>
              <a:tabLst>
                <a:tab pos="1544638" algn="l"/>
              </a:tabLst>
            </a:pPr>
            <a:endParaRPr lang="en-US" sz="2800" dirty="0"/>
          </a:p>
          <a:p>
            <a:pPr defTabSz="339725">
              <a:spcBef>
                <a:spcPct val="0"/>
              </a:spcBef>
              <a:tabLst>
                <a:tab pos="1544638" algn="l"/>
              </a:tabLst>
            </a:pPr>
            <a:r>
              <a:rPr lang="en-US" sz="2800" dirty="0"/>
              <a:t>We may think of </a:t>
            </a:r>
            <a:r>
              <a:rPr lang="en-US" sz="2800" i="1" dirty="0"/>
              <a:t>y</a:t>
            </a:r>
            <a:r>
              <a:rPr lang="en-US" sz="2800" dirty="0"/>
              <a:t> = sin</a:t>
            </a:r>
            <a:r>
              <a:rPr lang="en-US" sz="2800" baseline="30000" dirty="0"/>
              <a:t>-1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endParaRPr lang="en-US" sz="2800" dirty="0"/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	as “</a:t>
            </a:r>
            <a:r>
              <a:rPr lang="en-US" sz="2800" i="1" dirty="0"/>
              <a:t>y</a:t>
            </a:r>
            <a:r>
              <a:rPr lang="en-US" sz="2800" dirty="0"/>
              <a:t> is the number in the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	interval            whose sine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	is </a:t>
            </a:r>
            <a:r>
              <a:rPr lang="en-US" sz="2800" i="1" dirty="0"/>
              <a:t>x</a:t>
            </a:r>
            <a:r>
              <a:rPr lang="en-US" sz="2800" dirty="0"/>
              <a:t>.</a:t>
            </a:r>
          </a:p>
        </p:txBody>
      </p:sp>
      <p:graphicFrame>
        <p:nvGraphicFramePr>
          <p:cNvPr id="331781" name="Object 5"/>
          <p:cNvGraphicFramePr>
            <a:graphicFrameLocks noChangeAspect="1"/>
          </p:cNvGraphicFramePr>
          <p:nvPr/>
        </p:nvGraphicFramePr>
        <p:xfrm>
          <a:off x="1600200" y="4953000"/>
          <a:ext cx="914400" cy="414338"/>
        </p:xfrm>
        <a:graphic>
          <a:graphicData uri="http://schemas.openxmlformats.org/presentationml/2006/ole">
            <p:oleObj spid="_x0000_s2050" name="Equation" r:id="rId5" imgW="812520" imgH="368280" progId="Equation.3">
              <p:embed/>
            </p:oleObj>
          </a:graphicData>
        </a:graphic>
      </p:graphicFrame>
      <p:sp>
        <p:nvSpPr>
          <p:cNvPr id="331785" name="Text Box 9"/>
          <p:cNvSpPr txBox="1">
            <a:spLocks noChangeArrowheads="1"/>
          </p:cNvSpPr>
          <p:nvPr/>
        </p:nvSpPr>
        <p:spPr bwMode="auto">
          <a:xfrm>
            <a:off x="533400" y="762000"/>
            <a:ext cx="8305800" cy="1492716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The Inverse Sine Function</a:t>
            </a:r>
          </a:p>
          <a:p>
            <a:pPr>
              <a:spcBef>
                <a:spcPct val="25000"/>
              </a:spcBef>
            </a:pP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tx1"/>
                </a:solidFill>
              </a:rPr>
              <a:t>sin</a:t>
            </a:r>
            <a:r>
              <a:rPr lang="en-US" sz="2800" baseline="30000" dirty="0">
                <a:solidFill>
                  <a:schemeClr val="tx1"/>
                </a:solidFill>
              </a:rPr>
              <a:t>-1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or </a:t>
            </a:r>
            <a:r>
              <a:rPr lang="en-US" sz="2800" i="1" dirty="0">
                <a:solidFill>
                  <a:schemeClr val="tx1"/>
                </a:solidFill>
              </a:rPr>
              <a:t>y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dirty="0" err="1">
                <a:solidFill>
                  <a:schemeClr val="tx1"/>
                </a:solidFill>
              </a:rPr>
              <a:t>arcsin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means that </a:t>
            </a:r>
            <a:r>
              <a:rPr lang="en-US" sz="2800" i="1" dirty="0">
                <a:solidFill>
                  <a:schemeClr val="tx1"/>
                </a:solidFill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 = sin </a:t>
            </a:r>
            <a:r>
              <a:rPr lang="en-US" sz="2800" i="1" dirty="0">
                <a:solidFill>
                  <a:schemeClr val="tx1"/>
                </a:solidFill>
              </a:rPr>
              <a:t>y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for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31786" name="Object 10"/>
          <p:cNvGraphicFramePr>
            <a:graphicFrameLocks noChangeAspect="1"/>
          </p:cNvGraphicFramePr>
          <p:nvPr/>
        </p:nvGraphicFramePr>
        <p:xfrm>
          <a:off x="3429000" y="1828800"/>
          <a:ext cx="1638300" cy="431800"/>
        </p:xfrm>
        <a:graphic>
          <a:graphicData uri="http://schemas.openxmlformats.org/presentationml/2006/ole">
            <p:oleObj spid="_x0000_s2051" name="Equation" r:id="rId6" imgW="163800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3834" name="Line 10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33836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33837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Finding Inverse Sine Values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534400" cy="5943600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Find </a:t>
            </a:r>
            <a:r>
              <a:rPr lang="en-US" sz="2800" i="1" dirty="0"/>
              <a:t>y</a:t>
            </a:r>
            <a:r>
              <a:rPr lang="en-US" sz="2800" dirty="0"/>
              <a:t> in each equation.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b="1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1000" b="1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Analytic Solution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/>
              <a:t>(a)  </a:t>
            </a:r>
            <a:r>
              <a:rPr lang="en-US" sz="2800" i="1" dirty="0"/>
              <a:t>y</a:t>
            </a:r>
            <a:r>
              <a:rPr lang="en-US" sz="2800" dirty="0"/>
              <a:t> is the number in             whose sine is       Since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dirty="0"/>
              <a:t>	sin </a:t>
            </a:r>
            <a:r>
              <a:rPr lang="en-US" sz="2800" dirty="0">
                <a:sym typeface="Symbol" pitchFamily="18" charset="2"/>
              </a:rPr>
              <a:t>/6 = ½, and /6 is in the range of the arcsine function, </a:t>
            </a:r>
            <a:r>
              <a:rPr lang="en-US" sz="2800" i="1" dirty="0">
                <a:sym typeface="Symbol" pitchFamily="18" charset="2"/>
              </a:rPr>
              <a:t>y</a:t>
            </a:r>
            <a:r>
              <a:rPr lang="en-US" sz="2800" dirty="0">
                <a:sym typeface="Symbol" pitchFamily="18" charset="2"/>
              </a:rPr>
              <a:t> = /6.</a:t>
            </a:r>
          </a:p>
          <a:p>
            <a:pPr marL="609600" indent="-609600" defTabSz="339725">
              <a:buFontTx/>
              <a:buAutoNum type="alphaLcParenBoth" startAt="2"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Writing the alternative equation, sin </a:t>
            </a:r>
            <a:r>
              <a:rPr lang="en-US" sz="2800" i="1" dirty="0">
                <a:sym typeface="Symbol" pitchFamily="18" charset="2"/>
              </a:rPr>
              <a:t>y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–1, shows that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= –/2</a:t>
            </a:r>
          </a:p>
          <a:p>
            <a:pPr marL="609600" indent="-609600" defTabSz="339725">
              <a:buFontTx/>
              <a:buAutoNum type="alphaLcParenBoth" startAt="2"/>
              <a:tabLst>
                <a:tab pos="1544638" algn="l"/>
              </a:tabLst>
            </a:pPr>
            <a:r>
              <a:rPr lang="en-US" sz="2800" dirty="0">
                <a:sym typeface="Symbol" pitchFamily="18" charset="2"/>
              </a:rPr>
              <a:t>Because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–2 is not in the domain of the inverse sine function,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= sin</a:t>
            </a:r>
            <a:r>
              <a:rPr lang="en-US" sz="2800" baseline="30000" dirty="0">
                <a:cs typeface="Times New Roman" pitchFamily="18" charset="0"/>
                <a:sym typeface="Symbol" pitchFamily="18" charset="2"/>
              </a:rPr>
              <a:t>-1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(–2) does not exist.</a:t>
            </a:r>
            <a:endParaRPr lang="en-US" sz="2800" dirty="0">
              <a:sym typeface="Symbol" pitchFamily="18" charset="2"/>
            </a:endParaRPr>
          </a:p>
        </p:txBody>
      </p:sp>
      <p:graphicFrame>
        <p:nvGraphicFramePr>
          <p:cNvPr id="419840" name="Object 1024"/>
          <p:cNvGraphicFramePr>
            <a:graphicFrameLocks noChangeAspect="1"/>
          </p:cNvGraphicFramePr>
          <p:nvPr/>
        </p:nvGraphicFramePr>
        <p:xfrm>
          <a:off x="609600" y="1066800"/>
          <a:ext cx="7785100" cy="469900"/>
        </p:xfrm>
        <a:graphic>
          <a:graphicData uri="http://schemas.openxmlformats.org/presentationml/2006/ole">
            <p:oleObj spid="_x0000_s3074" name="Equation" r:id="rId4" imgW="7785000" imgH="469800" progId="Equation.3">
              <p:embed/>
            </p:oleObj>
          </a:graphicData>
        </a:graphic>
      </p:graphicFrame>
      <p:graphicFrame>
        <p:nvGraphicFramePr>
          <p:cNvPr id="419841" name="Object 1025"/>
          <p:cNvGraphicFramePr>
            <a:graphicFrameLocks noChangeAspect="1"/>
          </p:cNvGraphicFramePr>
          <p:nvPr/>
        </p:nvGraphicFramePr>
        <p:xfrm>
          <a:off x="3657600" y="2286000"/>
          <a:ext cx="1066800" cy="431800"/>
        </p:xfrm>
        <a:graphic>
          <a:graphicData uri="http://schemas.openxmlformats.org/presentationml/2006/ole">
            <p:oleObj spid="_x0000_s3075" name="Equation" r:id="rId5" imgW="1066680" imgH="431640" progId="Equation.3">
              <p:embed/>
            </p:oleObj>
          </a:graphicData>
        </a:graphic>
      </p:graphicFrame>
      <p:graphicFrame>
        <p:nvGraphicFramePr>
          <p:cNvPr id="419842" name="Object 1026"/>
          <p:cNvGraphicFramePr>
            <a:graphicFrameLocks noChangeAspect="1"/>
          </p:cNvGraphicFramePr>
          <p:nvPr/>
        </p:nvGraphicFramePr>
        <p:xfrm>
          <a:off x="6705600" y="2133600"/>
          <a:ext cx="381000" cy="825500"/>
        </p:xfrm>
        <a:graphic>
          <a:graphicData uri="http://schemas.openxmlformats.org/presentationml/2006/ole">
            <p:oleObj spid="_x0000_s3076" name="Equation" r:id="rId6" imgW="380880" imgH="825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9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7935" name="Line 1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37937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37938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Inverse Sine Function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3800"/>
            <a:ext cx="8077200" cy="5075238"/>
          </a:xfrm>
        </p:spPr>
        <p:txBody>
          <a:bodyPr/>
          <a:lstStyle/>
          <a:p>
            <a:pPr defTabSz="339725">
              <a:buFontTx/>
              <a:buNone/>
              <a:tabLst>
                <a:tab pos="1544638" algn="l"/>
              </a:tabLst>
            </a:pPr>
            <a:endParaRPr lang="en-US" sz="2800"/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638175" y="1228725"/>
            <a:ext cx="7996238" cy="4778231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>
                <a:solidFill>
                  <a:schemeClr val="tx1"/>
                </a:solidFill>
              </a:rPr>
              <a:t>sin</a:t>
            </a:r>
            <a:r>
              <a:rPr lang="en-US" baseline="30000" dirty="0">
                <a:solidFill>
                  <a:schemeClr val="tx1"/>
                </a:solidFill>
              </a:rPr>
              <a:t>-1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arcsin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      </a:t>
            </a:r>
            <a:r>
              <a:rPr lang="en-US" dirty="0">
                <a:solidFill>
                  <a:schemeClr val="tx1"/>
                </a:solidFill>
              </a:rPr>
              <a:t>Domain: [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–1, 1]     Range: 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The inverse sine function is increasing and continuous on </a:t>
            </a:r>
            <a:r>
              <a:rPr lang="en-US" dirty="0" smtClean="0"/>
              <a:t>its domain </a:t>
            </a:r>
            <a:r>
              <a:rPr lang="en-US" dirty="0"/>
              <a:t>[</a:t>
            </a:r>
            <a:r>
              <a:rPr lang="en-US" dirty="0">
                <a:cs typeface="Times New Roman" pitchFamily="18" charset="0"/>
              </a:rPr>
              <a:t>–1, 1].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Its </a:t>
            </a:r>
            <a:r>
              <a:rPr lang="en-US" i="1" dirty="0"/>
              <a:t>x</a:t>
            </a:r>
            <a:r>
              <a:rPr lang="en-US" dirty="0"/>
              <a:t>-intercept is 0, and its </a:t>
            </a:r>
            <a:r>
              <a:rPr lang="en-US" i="1" dirty="0"/>
              <a:t>y</a:t>
            </a:r>
            <a:r>
              <a:rPr lang="en-US" dirty="0"/>
              <a:t>-intercept is 0.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Its graph is symmetric with respect to the origin.</a:t>
            </a:r>
          </a:p>
        </p:txBody>
      </p:sp>
      <p:graphicFrame>
        <p:nvGraphicFramePr>
          <p:cNvPr id="420864" name="Object 1024"/>
          <p:cNvGraphicFramePr>
            <a:graphicFrameLocks noChangeAspect="1"/>
          </p:cNvGraphicFramePr>
          <p:nvPr/>
        </p:nvGraphicFramePr>
        <p:xfrm>
          <a:off x="5562600" y="1295400"/>
          <a:ext cx="812800" cy="368300"/>
        </p:xfrm>
        <a:graphic>
          <a:graphicData uri="http://schemas.openxmlformats.org/presentationml/2006/ole">
            <p:oleObj spid="_x0000_s4098" name="Equation" r:id="rId4" imgW="812520" imgH="368280" progId="Equation.3">
              <p:embed/>
            </p:oleObj>
          </a:graphicData>
        </a:graphic>
      </p:graphicFrame>
      <p:sp>
        <p:nvSpPr>
          <p:cNvPr id="337930" name="Rectangle 10"/>
          <p:cNvSpPr>
            <a:spLocks noChangeArrowheads="1"/>
          </p:cNvSpPr>
          <p:nvPr/>
        </p:nvSpPr>
        <p:spPr bwMode="auto">
          <a:xfrm>
            <a:off x="750888" y="1847850"/>
            <a:ext cx="7762875" cy="254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14388" y="1881188"/>
            <a:ext cx="7666037" cy="2476500"/>
            <a:chOff x="513" y="1185"/>
            <a:chExt cx="4829" cy="1560"/>
          </a:xfrm>
        </p:grpSpPr>
        <p:pic>
          <p:nvPicPr>
            <p:cNvPr id="337927" name="Picture 7" descr="09_17a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3" y="1185"/>
              <a:ext cx="1497" cy="1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28" name="Picture 8" descr="09_17b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68" y="1242"/>
              <a:ext cx="1543" cy="1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29" name="Picture 9" descr="09_17c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023" y="1593"/>
              <a:ext cx="1319" cy="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9980" name="Line 12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39982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3998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pic>
        <p:nvPicPr>
          <p:cNvPr id="339976" name="Picture 8" descr="09_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981200"/>
            <a:ext cx="3087687" cy="381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Inverse Cosine Function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36638"/>
            <a:ext cx="80772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/>
              <a:t>The function </a:t>
            </a:r>
            <a:r>
              <a:rPr lang="en-US" sz="2800" i="1">
                <a:solidFill>
                  <a:schemeClr val="tx2"/>
                </a:solidFill>
              </a:rPr>
              <a:t>y</a:t>
            </a:r>
            <a:r>
              <a:rPr lang="en-US" sz="2800">
                <a:solidFill>
                  <a:schemeClr val="tx2"/>
                </a:solidFill>
              </a:rPr>
              <a:t> = </a:t>
            </a:r>
            <a:r>
              <a:rPr lang="en-US" sz="2800"/>
              <a:t>cos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 i="1"/>
              <a:t>x</a:t>
            </a:r>
            <a:r>
              <a:rPr lang="en-US" sz="2800"/>
              <a:t> (or </a:t>
            </a:r>
            <a:r>
              <a:rPr lang="en-US" sz="2800" i="1"/>
              <a:t>y</a:t>
            </a:r>
            <a:r>
              <a:rPr lang="en-US" sz="2800"/>
              <a:t> = arccos </a:t>
            </a:r>
            <a:r>
              <a:rPr lang="en-US" sz="2800" i="1"/>
              <a:t>x</a:t>
            </a:r>
            <a:r>
              <a:rPr lang="en-US" sz="2800"/>
              <a:t>) is defined by restricting the domain of </a:t>
            </a:r>
            <a:r>
              <a:rPr lang="en-US" sz="2800" i="1">
                <a:solidFill>
                  <a:schemeClr val="tx2"/>
                </a:solidFill>
              </a:rPr>
              <a:t>y</a:t>
            </a:r>
            <a:r>
              <a:rPr lang="en-US" sz="2800">
                <a:solidFill>
                  <a:schemeClr val="tx2"/>
                </a:solidFill>
              </a:rPr>
              <a:t> = </a:t>
            </a:r>
            <a:r>
              <a:rPr lang="en-US" sz="2800"/>
              <a:t>cos </a:t>
            </a:r>
            <a:r>
              <a:rPr lang="en-US" sz="2800" i="1"/>
              <a:t>x</a:t>
            </a:r>
            <a:r>
              <a:rPr lang="en-US" sz="2800"/>
              <a:t> to the interval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/>
              <a:t>	[0, </a:t>
            </a:r>
            <a:r>
              <a:rPr lang="en-US" sz="2800">
                <a:sym typeface="Symbol" pitchFamily="18" charset="2"/>
              </a:rPr>
              <a:t>], and reversing the roles of </a:t>
            </a:r>
            <a:r>
              <a:rPr lang="en-US" sz="2800" i="1">
                <a:sym typeface="Symbol" pitchFamily="18" charset="2"/>
              </a:rPr>
              <a:t>x</a:t>
            </a:r>
            <a:r>
              <a:rPr lang="en-US" sz="2800">
                <a:sym typeface="Symbol" pitchFamily="18" charset="2"/>
              </a:rPr>
              <a:t> and </a:t>
            </a:r>
            <a:r>
              <a:rPr lang="en-US" sz="2800" i="1">
                <a:sym typeface="Symbol" pitchFamily="18" charset="2"/>
              </a:rPr>
              <a:t>y</a:t>
            </a:r>
            <a:r>
              <a:rPr lang="en-US" sz="2800">
                <a:sym typeface="Symbol" pitchFamily="18" charset="2"/>
              </a:rPr>
              <a:t>.</a:t>
            </a:r>
            <a:endParaRPr lang="en-US" sz="2800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685800" y="5902325"/>
            <a:ext cx="7532688" cy="955675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>
                <a:solidFill>
                  <a:schemeClr val="tx1"/>
                </a:solidFill>
              </a:rPr>
              <a:t>cos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or </a:t>
            </a:r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>
                <a:solidFill>
                  <a:schemeClr val="tx1"/>
                </a:solidFill>
              </a:rPr>
              <a:t> = arccos 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means that 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= cos </a:t>
            </a:r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>
                <a:solidFill>
                  <a:schemeClr val="tx1"/>
                </a:solidFill>
              </a:rPr>
              <a:t>, for</a:t>
            </a:r>
          </a:p>
          <a:p>
            <a:r>
              <a:rPr lang="en-US" sz="2800">
                <a:solidFill>
                  <a:schemeClr val="tx1"/>
                </a:solidFill>
              </a:rPr>
              <a:t>0 </a:t>
            </a:r>
            <a:r>
              <a:rPr lang="en-US" sz="280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2800" i="1">
                <a:solidFill>
                  <a:schemeClr val="tx1"/>
                </a:solidFill>
                <a:sym typeface="Symbol" pitchFamily="18" charset="2"/>
              </a:rPr>
              <a:t>y</a:t>
            </a:r>
            <a:r>
              <a:rPr lang="en-US" sz="2800">
                <a:solidFill>
                  <a:schemeClr val="tx1"/>
                </a:solidFill>
                <a:sym typeface="Symbol" pitchFamily="18" charset="2"/>
              </a:rPr>
              <a:t>  .</a:t>
            </a:r>
            <a:endParaRPr lang="en-US" sz="2800">
              <a:solidFill>
                <a:schemeClr val="tx1"/>
              </a:solidFill>
            </a:endParaRPr>
          </a:p>
        </p:txBody>
      </p:sp>
      <p:pic>
        <p:nvPicPr>
          <p:cNvPr id="339975" name="Picture 7" descr="09_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352754"/>
            <a:ext cx="4572000" cy="31162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2025" name="Line 9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42027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42028" name="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 Finding Inverse Cosine Values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78812" cy="5075237"/>
          </a:xfrm>
        </p:spPr>
        <p:txBody>
          <a:bodyPr/>
          <a:lstStyle/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Example	</a:t>
            </a:r>
            <a:r>
              <a:rPr lang="en-US" sz="2800" dirty="0"/>
              <a:t>Find </a:t>
            </a:r>
            <a:r>
              <a:rPr lang="en-US" sz="2800" i="1" dirty="0"/>
              <a:t>y</a:t>
            </a:r>
            <a:r>
              <a:rPr lang="en-US" sz="2800" dirty="0"/>
              <a:t> in each equation.</a:t>
            </a:r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endParaRPr lang="en-US" sz="2800" dirty="0"/>
          </a:p>
          <a:p>
            <a:pPr marL="609600" indent="-609600" defTabSz="339725">
              <a:buFontTx/>
              <a:buNone/>
              <a:tabLst>
                <a:tab pos="1544638" algn="l"/>
              </a:tabLst>
            </a:pPr>
            <a:r>
              <a:rPr lang="en-US" sz="2800" b="1" dirty="0"/>
              <a:t>Solution</a:t>
            </a:r>
            <a:endParaRPr lang="en-US" sz="2800" dirty="0"/>
          </a:p>
          <a:p>
            <a:pPr marL="609600" indent="-609600" defTabSz="339725">
              <a:buFontTx/>
              <a:buAutoNum type="alphaLcParenBoth"/>
              <a:tabLst>
                <a:tab pos="1544638" algn="l"/>
              </a:tabLst>
            </a:pPr>
            <a:r>
              <a:rPr lang="en-US" sz="2800" dirty="0"/>
              <a:t>Since the point (1, 0) lies on the graph of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i="1" dirty="0"/>
              <a:t>	y</a:t>
            </a:r>
            <a:r>
              <a:rPr lang="en-US" sz="2800" dirty="0"/>
              <a:t> = </a:t>
            </a:r>
            <a:r>
              <a:rPr lang="en-US" sz="2800" dirty="0" err="1"/>
              <a:t>arccos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, the value of </a:t>
            </a:r>
            <a:r>
              <a:rPr lang="en-US" sz="2800" i="1" dirty="0"/>
              <a:t>y</a:t>
            </a:r>
            <a:r>
              <a:rPr lang="en-US" sz="2800" dirty="0"/>
              <a:t> is 0. Alternatively,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	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dirty="0" err="1"/>
              <a:t>arccos</a:t>
            </a:r>
            <a:r>
              <a:rPr lang="en-US" sz="2800" dirty="0"/>
              <a:t> 1 means 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 = 1, or </a:t>
            </a:r>
            <a:r>
              <a:rPr lang="en-US" sz="2800" dirty="0" err="1"/>
              <a:t>cos</a:t>
            </a:r>
            <a:r>
              <a:rPr lang="en-US" sz="2800" dirty="0"/>
              <a:t> 0 = 1, so </a:t>
            </a:r>
            <a:r>
              <a:rPr lang="en-US" sz="2800" i="1" dirty="0"/>
              <a:t>y</a:t>
            </a:r>
            <a:r>
              <a:rPr lang="en-US" sz="2800" dirty="0"/>
              <a:t> = 0.</a:t>
            </a:r>
          </a:p>
          <a:p>
            <a:pPr marL="609600" indent="-609600" defTabSz="339725">
              <a:spcBef>
                <a:spcPct val="0"/>
              </a:spcBef>
              <a:buFontTx/>
              <a:buAutoNum type="alphaLcParenBoth" startAt="2"/>
              <a:tabLst>
                <a:tab pos="1544638" algn="l"/>
              </a:tabLst>
            </a:pPr>
            <a:r>
              <a:rPr lang="en-US" sz="2800" dirty="0"/>
              <a:t>We must find the value of </a:t>
            </a:r>
            <a:r>
              <a:rPr lang="en-US" sz="2800" i="1" dirty="0"/>
              <a:t>y</a:t>
            </a:r>
            <a:r>
              <a:rPr lang="en-US" sz="2800" dirty="0"/>
              <a:t> that satisfies </a:t>
            </a:r>
          </a:p>
          <a:p>
            <a:pPr marL="609600" indent="-609600"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b="1" dirty="0"/>
              <a:t>	</a:t>
            </a:r>
            <a:r>
              <a:rPr lang="en-US" sz="2800" dirty="0" err="1"/>
              <a:t>cos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 =               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0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 . The only value for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y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 that satisfies these conditions is 3/4.</a:t>
            </a:r>
            <a:endParaRPr lang="en-US" sz="2800" dirty="0"/>
          </a:p>
        </p:txBody>
      </p:sp>
      <p:graphicFrame>
        <p:nvGraphicFramePr>
          <p:cNvPr id="421888" name="Object 1024"/>
          <p:cNvGraphicFramePr>
            <a:graphicFrameLocks noChangeAspect="1"/>
          </p:cNvGraphicFramePr>
          <p:nvPr/>
        </p:nvGraphicFramePr>
        <p:xfrm>
          <a:off x="838200" y="1066800"/>
          <a:ext cx="6273800" cy="965200"/>
        </p:xfrm>
        <a:graphic>
          <a:graphicData uri="http://schemas.openxmlformats.org/presentationml/2006/ole">
            <p:oleObj spid="_x0000_s5122" name="Equation" r:id="rId4" imgW="6273720" imgH="965160" progId="Equation.3">
              <p:embed/>
            </p:oleObj>
          </a:graphicData>
        </a:graphic>
      </p:graphicFrame>
      <p:graphicFrame>
        <p:nvGraphicFramePr>
          <p:cNvPr id="421889" name="Object 1025"/>
          <p:cNvGraphicFramePr>
            <a:graphicFrameLocks noChangeAspect="1"/>
          </p:cNvGraphicFramePr>
          <p:nvPr/>
        </p:nvGraphicFramePr>
        <p:xfrm>
          <a:off x="2133600" y="4419600"/>
          <a:ext cx="1181100" cy="419100"/>
        </p:xfrm>
        <a:graphic>
          <a:graphicData uri="http://schemas.openxmlformats.org/presentationml/2006/ole">
            <p:oleObj spid="_x0000_s5123" name="Equation" r:id="rId5" imgW="118080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4077" name="Line 13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4407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44080" name="Line 16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 Inverse Cosine Function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6663"/>
            <a:ext cx="80772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endParaRPr lang="en-US" sz="2800"/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595313" y="1204913"/>
            <a:ext cx="8085137" cy="4639732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>
                <a:solidFill>
                  <a:schemeClr val="tx1"/>
                </a:solidFill>
              </a:rPr>
              <a:t>cos</a:t>
            </a:r>
            <a:r>
              <a:rPr lang="en-US" baseline="30000" dirty="0">
                <a:solidFill>
                  <a:schemeClr val="tx1"/>
                </a:solidFill>
              </a:rPr>
              <a:t>-1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err="1">
                <a:solidFill>
                  <a:schemeClr val="tx1"/>
                </a:solidFill>
              </a:rPr>
              <a:t>arccos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x      </a:t>
            </a:r>
            <a:r>
              <a:rPr lang="en-US" dirty="0">
                <a:solidFill>
                  <a:schemeClr val="tx1"/>
                </a:solidFill>
              </a:rPr>
              <a:t>Domain: [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–1, 1]       Range: 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 smtClean="0"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25000"/>
              </a:spcBef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[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0,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]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sz="1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The inverse cosine function is decreasing and continuous </a:t>
            </a:r>
            <a:r>
              <a:rPr lang="en-US" dirty="0" smtClean="0"/>
              <a:t>on </a:t>
            </a:r>
            <a:r>
              <a:rPr lang="en-US" dirty="0"/>
              <a:t>its domain [</a:t>
            </a:r>
            <a:r>
              <a:rPr lang="en-US" dirty="0">
                <a:cs typeface="Times New Roman" pitchFamily="18" charset="0"/>
              </a:rPr>
              <a:t>–1, 1].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dirty="0"/>
              <a:t> Its </a:t>
            </a:r>
            <a:r>
              <a:rPr lang="en-US" i="1" dirty="0"/>
              <a:t>x</a:t>
            </a:r>
            <a:r>
              <a:rPr lang="en-US" dirty="0"/>
              <a:t>-intercept is 1, and its </a:t>
            </a:r>
            <a:r>
              <a:rPr lang="en-US" i="1" dirty="0"/>
              <a:t>y</a:t>
            </a:r>
            <a:r>
              <a:rPr lang="en-US" dirty="0"/>
              <a:t>-intercept is </a:t>
            </a:r>
            <a:r>
              <a:rPr lang="en-US" dirty="0">
                <a:sym typeface="Symbol" pitchFamily="18" charset="2"/>
              </a:rPr>
              <a:t>/2</a:t>
            </a:r>
            <a:r>
              <a:rPr lang="en-US" dirty="0"/>
              <a:t>.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dirty="0"/>
              <a:t> Its graph is not symmetric with respect to the </a:t>
            </a:r>
            <a:r>
              <a:rPr lang="en-US" i="1" dirty="0"/>
              <a:t>y</a:t>
            </a:r>
            <a:r>
              <a:rPr lang="en-US" dirty="0"/>
              <a:t>-axis nor the </a:t>
            </a:r>
            <a:r>
              <a:rPr lang="en-US" dirty="0" smtClean="0"/>
              <a:t>origin</a:t>
            </a:r>
            <a:r>
              <a:rPr lang="en-US" dirty="0"/>
              <a:t>.</a:t>
            </a: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685800" y="1838325"/>
            <a:ext cx="7924800" cy="2435225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0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</p:txBody>
      </p:sp>
      <p:pic>
        <p:nvPicPr>
          <p:cNvPr id="344071" name="Picture 7" descr="09_2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847850"/>
            <a:ext cx="2312988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4072" name="Picture 8" descr="09_21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5213" y="1851025"/>
            <a:ext cx="2376487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4073" name="Picture 9" descr="09_21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1438" y="2374900"/>
            <a:ext cx="2028825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46127" name="Line 15"/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0" y="0"/>
              <a:ext cx="259" cy="4320"/>
              <a:chOff x="0" y="0"/>
              <a:chExt cx="259" cy="4320"/>
            </a:xfrm>
          </p:grpSpPr>
          <p:sp>
            <p:nvSpPr>
              <p:cNvPr id="346129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9" cy="4207"/>
              </a:xfrm>
              <a:prstGeom prst="rect">
                <a:avLst/>
              </a:prstGeom>
              <a:gradFill rotWithShape="1">
                <a:gsLst>
                  <a:gs pos="0">
                    <a:srgbClr val="CC6600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endParaRPr lang="en-US"/>
              </a:p>
            </p:txBody>
          </p:sp>
          <p:sp>
            <p:nvSpPr>
              <p:cNvPr id="346130" name="Line 18"/>
              <p:cNvSpPr>
                <a:spLocks noChangeShapeType="1"/>
              </p:cNvSpPr>
              <p:nvPr/>
            </p:nvSpPr>
            <p:spPr bwMode="auto">
              <a:xfrm>
                <a:off x="0" y="0"/>
                <a:ext cx="8" cy="4320"/>
              </a:xfrm>
              <a:prstGeom prst="line">
                <a:avLst/>
              </a:prstGeom>
              <a:noFill/>
              <a:ln w="25400">
                <a:solidFill>
                  <a:srgbClr val="CC6600"/>
                </a:solidFill>
                <a:round/>
                <a:headEnd/>
                <a:tailEnd/>
              </a:ln>
              <a:effectLst/>
            </p:spPr>
            <p:txBody>
              <a:bodyPr lIns="92075" tIns="46038" rIns="92075" bIns="46038" anchor="ctr"/>
              <a:lstStyle/>
              <a:p>
                <a:endParaRPr lang="en-US"/>
              </a:p>
            </p:txBody>
          </p:sp>
        </p:grpSp>
      </p:grp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101600"/>
            <a:ext cx="7481888" cy="498475"/>
          </a:xfrm>
        </p:spPr>
        <p:txBody>
          <a:bodyPr>
            <a:normAutofit fontScale="90000"/>
          </a:bodyPr>
          <a:lstStyle/>
          <a:p>
            <a:pPr algn="l">
              <a:tabLst>
                <a:tab pos="850900" algn="l"/>
              </a:tabLst>
            </a:pPr>
            <a:r>
              <a:rPr lang="en-US" sz="3200" dirty="0" smtClean="0"/>
              <a:t>11.4</a:t>
            </a:r>
            <a:r>
              <a:rPr lang="en-US" sz="3200" dirty="0"/>
              <a:t>	Inverse Tangent Function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077200" cy="5075237"/>
          </a:xfrm>
        </p:spPr>
        <p:txBody>
          <a:bodyPr/>
          <a:lstStyle/>
          <a:p>
            <a:pPr defTabSz="339725">
              <a:tabLst>
                <a:tab pos="1544638" algn="l"/>
              </a:tabLst>
            </a:pPr>
            <a:r>
              <a:rPr lang="en-US" sz="2800" dirty="0"/>
              <a:t>The function </a:t>
            </a:r>
            <a:r>
              <a:rPr lang="en-US" sz="2800" i="1" dirty="0">
                <a:solidFill>
                  <a:schemeClr val="tx2"/>
                </a:solidFill>
              </a:rPr>
              <a:t>y</a:t>
            </a:r>
            <a:r>
              <a:rPr lang="en-US" sz="2800" dirty="0">
                <a:solidFill>
                  <a:schemeClr val="tx2"/>
                </a:solidFill>
              </a:rPr>
              <a:t> = </a:t>
            </a:r>
            <a:r>
              <a:rPr lang="en-US" sz="2800" dirty="0"/>
              <a:t>tan</a:t>
            </a:r>
            <a:r>
              <a:rPr lang="en-US" sz="2800" baseline="30000" dirty="0"/>
              <a:t>-1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(or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dirty="0" err="1"/>
              <a:t>arctan</a:t>
            </a:r>
            <a:r>
              <a:rPr lang="en-US" sz="2800" dirty="0"/>
              <a:t> </a:t>
            </a:r>
            <a:r>
              <a:rPr lang="en-US" sz="2800" i="1" dirty="0"/>
              <a:t>x)</a:t>
            </a:r>
            <a:r>
              <a:rPr lang="en-US" sz="2800" dirty="0"/>
              <a:t> is defined by restricting the domain of </a:t>
            </a:r>
            <a:r>
              <a:rPr lang="en-US" sz="2800" i="1" dirty="0">
                <a:solidFill>
                  <a:schemeClr val="tx2"/>
                </a:solidFill>
              </a:rPr>
              <a:t>y</a:t>
            </a:r>
            <a:r>
              <a:rPr lang="en-US" sz="2800" dirty="0">
                <a:solidFill>
                  <a:schemeClr val="tx2"/>
                </a:solidFill>
              </a:rPr>
              <a:t> = </a:t>
            </a:r>
            <a:r>
              <a:rPr lang="en-US" sz="2800" dirty="0"/>
              <a:t>tan </a:t>
            </a:r>
            <a:r>
              <a:rPr lang="en-US" sz="2800" i="1" dirty="0"/>
              <a:t>x</a:t>
            </a:r>
            <a:r>
              <a:rPr lang="en-US" sz="2800" dirty="0"/>
              <a:t> to the interval </a:t>
            </a:r>
          </a:p>
          <a:p>
            <a:pPr defTabSz="339725">
              <a:spcBef>
                <a:spcPct val="0"/>
              </a:spcBef>
              <a:buFontTx/>
              <a:buNone/>
              <a:tabLst>
                <a:tab pos="1544638" algn="l"/>
              </a:tabLst>
            </a:pPr>
            <a:r>
              <a:rPr lang="en-US" sz="2800" dirty="0"/>
              <a:t>	             </a:t>
            </a:r>
            <a:r>
              <a:rPr lang="en-US" sz="2800" dirty="0">
                <a:sym typeface="Symbol" pitchFamily="18" charset="2"/>
              </a:rPr>
              <a:t>and reversing the roles of </a:t>
            </a:r>
            <a:r>
              <a:rPr lang="en-US" sz="2800" i="1" dirty="0">
                <a:sym typeface="Symbol" pitchFamily="18" charset="2"/>
              </a:rPr>
              <a:t>x</a:t>
            </a:r>
            <a:r>
              <a:rPr lang="en-US" sz="2800" dirty="0">
                <a:sym typeface="Symbol" pitchFamily="18" charset="2"/>
              </a:rPr>
              <a:t> and </a:t>
            </a:r>
            <a:r>
              <a:rPr lang="en-US" sz="2800" i="1" dirty="0">
                <a:sym typeface="Symbol" pitchFamily="18" charset="2"/>
              </a:rPr>
              <a:t>y</a:t>
            </a:r>
            <a:r>
              <a:rPr lang="en-US" sz="28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422912" name="Object 1024"/>
          <p:cNvGraphicFramePr>
            <a:graphicFrameLocks noChangeAspect="1"/>
          </p:cNvGraphicFramePr>
          <p:nvPr/>
        </p:nvGraphicFramePr>
        <p:xfrm>
          <a:off x="762000" y="1524000"/>
          <a:ext cx="1079500" cy="431800"/>
        </p:xfrm>
        <a:graphic>
          <a:graphicData uri="http://schemas.openxmlformats.org/presentationml/2006/ole">
            <p:oleObj spid="_x0000_s6146" name="Equation" r:id="rId4" imgW="1079280" imgH="431640" progId="Equation.3">
              <p:embed/>
            </p:oleObj>
          </a:graphicData>
        </a:graphic>
      </p:graphicFrame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838200" y="5902325"/>
            <a:ext cx="7532688" cy="955675"/>
          </a:xfrm>
          <a:prstGeom prst="rect">
            <a:avLst/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y</a:t>
            </a:r>
            <a:r>
              <a:rPr lang="en-US" sz="2800"/>
              <a:t> = </a:t>
            </a:r>
            <a:r>
              <a:rPr lang="en-US" sz="2800">
                <a:solidFill>
                  <a:schemeClr val="tx1"/>
                </a:solidFill>
              </a:rPr>
              <a:t>tan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or </a:t>
            </a:r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>
                <a:solidFill>
                  <a:schemeClr val="tx1"/>
                </a:solidFill>
              </a:rPr>
              <a:t> = arctan 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means that </a:t>
            </a:r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>
                <a:solidFill>
                  <a:schemeClr val="tx1"/>
                </a:solidFill>
              </a:rPr>
              <a:t> = tan </a:t>
            </a:r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>
                <a:solidFill>
                  <a:schemeClr val="tx1"/>
                </a:solidFill>
              </a:rPr>
              <a:t>, for</a:t>
            </a:r>
          </a:p>
          <a:p>
            <a:endParaRPr lang="en-US" sz="2800">
              <a:solidFill>
                <a:schemeClr val="tx1"/>
              </a:solidFill>
            </a:endParaRPr>
          </a:p>
        </p:txBody>
      </p:sp>
      <p:graphicFrame>
        <p:nvGraphicFramePr>
          <p:cNvPr id="422913" name="Object 1025"/>
          <p:cNvGraphicFramePr>
            <a:graphicFrameLocks noChangeAspect="1"/>
          </p:cNvGraphicFramePr>
          <p:nvPr/>
        </p:nvGraphicFramePr>
        <p:xfrm>
          <a:off x="3733800" y="6426200"/>
          <a:ext cx="1638300" cy="431800"/>
        </p:xfrm>
        <a:graphic>
          <a:graphicData uri="http://schemas.openxmlformats.org/presentationml/2006/ole">
            <p:oleObj spid="_x0000_s6147" name="Equation" r:id="rId5" imgW="1638000" imgH="431640" progId="Equation.3">
              <p:embed/>
            </p:oleObj>
          </a:graphicData>
        </a:graphic>
      </p:graphicFrame>
      <p:pic>
        <p:nvPicPr>
          <p:cNvPr id="346122" name="Picture 10" descr="09_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057400"/>
            <a:ext cx="3768725" cy="3601273"/>
          </a:xfrm>
          <a:prstGeom prst="rect">
            <a:avLst/>
          </a:prstGeom>
          <a:noFill/>
        </p:spPr>
      </p:pic>
      <p:pic>
        <p:nvPicPr>
          <p:cNvPr id="346123" name="Picture 11" descr="09_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63902" y="2286000"/>
            <a:ext cx="5280098" cy="2900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635</Words>
  <Application>Microsoft Office PowerPoint</Application>
  <PresentationFormat>On-screen Show (4:3)</PresentationFormat>
  <Paragraphs>228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Chapter 11: Trigonometric Identities and    Equations</vt:lpstr>
      <vt:lpstr>11.4 The Inverse Circular Functions</vt:lpstr>
      <vt:lpstr>11.4 The Inverse Sine Function</vt:lpstr>
      <vt:lpstr>11.4 Finding Inverse Sine Values</vt:lpstr>
      <vt:lpstr>11.4 Inverse Sine Function</vt:lpstr>
      <vt:lpstr>11.4 Inverse Cosine Function</vt:lpstr>
      <vt:lpstr>11.4  Finding Inverse Cosine Values</vt:lpstr>
      <vt:lpstr>11.4  Inverse Cosine Function</vt:lpstr>
      <vt:lpstr>11.4 Inverse Tangent Function</vt:lpstr>
      <vt:lpstr>11.4  Inverse Tangent Function</vt:lpstr>
      <vt:lpstr>11.4 Remaining Inverse Trigonometric  Functions</vt:lpstr>
      <vt:lpstr>11.4 Finding Inverse Function Values</vt:lpstr>
      <vt:lpstr>11.4 Finding Inverse Functions with a Calculator</vt:lpstr>
      <vt:lpstr>11.4 Finding Inverse Functions with a   Calculator</vt:lpstr>
      <vt:lpstr>11.4 Finding Function Values</vt:lpstr>
      <vt:lpstr>11.4 Writing Function Values in Terms of u</vt:lpstr>
      <vt:lpstr>11.4 Finding the Optimal Angle of Elevation of a Shot Put</vt:lpstr>
      <vt:lpstr>11.4 Finding the Optimal Angle of Elevation of a Shot Put</vt:lpstr>
    </vt:vector>
  </TitlesOfParts>
  <Company>College of the Desert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Trigonometric Identities and    Equations</dc:title>
  <dc:creator>fmarhuenda</dc:creator>
  <cp:lastModifiedBy>fmarhuenda</cp:lastModifiedBy>
  <cp:revision>15</cp:revision>
  <dcterms:created xsi:type="dcterms:W3CDTF">2008-11-08T01:20:31Z</dcterms:created>
  <dcterms:modified xsi:type="dcterms:W3CDTF">2008-11-24T20:44:31Z</dcterms:modified>
</cp:coreProperties>
</file>