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76" r:id="rId2"/>
    <p:sldId id="258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Relationship Id="rId5" Type="http://schemas.openxmlformats.org/officeDocument/2006/relationships/image" Target="../media/image43.wmf"/><Relationship Id="rId4" Type="http://schemas.openxmlformats.org/officeDocument/2006/relationships/image" Target="../media/image42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8.wmf"/><Relationship Id="rId2" Type="http://schemas.openxmlformats.org/officeDocument/2006/relationships/image" Target="../media/image47.wmf"/><Relationship Id="rId1" Type="http://schemas.openxmlformats.org/officeDocument/2006/relationships/image" Target="../media/image46.wmf"/><Relationship Id="rId4" Type="http://schemas.openxmlformats.org/officeDocument/2006/relationships/image" Target="../media/image49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1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4" Type="http://schemas.openxmlformats.org/officeDocument/2006/relationships/image" Target="../media/image32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F7C44F-5C21-4305-8748-D2955AF63F57}" type="datetimeFigureOut">
              <a:rPr lang="en-US" smtClean="0"/>
              <a:pPr/>
              <a:t>11/24/2008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1CA881-5EF9-46BF-970A-A3473B0E86D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AFB5F2-5568-4303-9077-5B4FF17BEED4}" type="slidenum">
              <a:rPr lang="en-US"/>
              <a:pPr/>
              <a:t>1</a:t>
            </a:fld>
            <a:endParaRPr 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C7D3BD-B249-4597-AB71-4DC5DF8395C5}" type="slidenum">
              <a:rPr lang="en-US"/>
              <a:pPr/>
              <a:t>10</a:t>
            </a:fld>
            <a:endParaRPr lang="en-US"/>
          </a:p>
        </p:txBody>
      </p:sp>
      <p:sp>
        <p:nvSpPr>
          <p:cNvPr id="349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91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A04C33-8FB4-414F-8AE3-AEB2087DE980}" type="slidenum">
              <a:rPr lang="en-US"/>
              <a:pPr/>
              <a:t>11</a:t>
            </a:fld>
            <a:endParaRPr lang="en-US"/>
          </a:p>
        </p:txBody>
      </p:sp>
      <p:sp>
        <p:nvSpPr>
          <p:cNvPr id="351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12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08634F-49EC-4FEA-BF4E-93A9BA44838E}" type="slidenum">
              <a:rPr lang="en-US"/>
              <a:pPr/>
              <a:t>12</a:t>
            </a:fld>
            <a:endParaRPr lang="en-US"/>
          </a:p>
        </p:txBody>
      </p:sp>
      <p:sp>
        <p:nvSpPr>
          <p:cNvPr id="353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32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5245E1-C0D1-4947-A5B0-0E15B11A0A3C}" type="slidenum">
              <a:rPr lang="en-US"/>
              <a:pPr/>
              <a:t>13</a:t>
            </a:fld>
            <a:endParaRPr lang="en-US"/>
          </a:p>
        </p:txBody>
      </p:sp>
      <p:sp>
        <p:nvSpPr>
          <p:cNvPr id="355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53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DF1B65-B11D-40CB-912C-0BEC9AE6A5AD}" type="slidenum">
              <a:rPr lang="en-US"/>
              <a:pPr/>
              <a:t>14</a:t>
            </a:fld>
            <a:endParaRPr lang="en-US"/>
          </a:p>
        </p:txBody>
      </p:sp>
      <p:sp>
        <p:nvSpPr>
          <p:cNvPr id="357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73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6CBAE5-02C2-4ABC-B2F5-68ACB7DA7BCD}" type="slidenum">
              <a:rPr lang="en-US"/>
              <a:pPr/>
              <a:t>15</a:t>
            </a:fld>
            <a:endParaRPr lang="en-US"/>
          </a:p>
        </p:txBody>
      </p:sp>
      <p:sp>
        <p:nvSpPr>
          <p:cNvPr id="359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94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CC6235-B412-4968-86AD-2D5F4304BAAA}" type="slidenum">
              <a:rPr lang="en-US"/>
              <a:pPr/>
              <a:t>16</a:t>
            </a:fld>
            <a:endParaRPr lang="en-US"/>
          </a:p>
        </p:txBody>
      </p:sp>
      <p:sp>
        <p:nvSpPr>
          <p:cNvPr id="361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14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4DCC6D-5F4B-4A65-949D-45E89B501A7A}" type="slidenum">
              <a:rPr lang="en-US"/>
              <a:pPr/>
              <a:t>17</a:t>
            </a:fld>
            <a:endParaRPr lang="en-US"/>
          </a:p>
        </p:txBody>
      </p:sp>
      <p:sp>
        <p:nvSpPr>
          <p:cNvPr id="363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35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9B93F9-5006-4DD1-B7C4-63CDBCC4E954}" type="slidenum">
              <a:rPr lang="en-US"/>
              <a:pPr/>
              <a:t>18</a:t>
            </a:fld>
            <a:endParaRPr lang="en-US"/>
          </a:p>
        </p:txBody>
      </p:sp>
      <p:sp>
        <p:nvSpPr>
          <p:cNvPr id="32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66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FCDCB21-927B-4187-B644-2B0858143D0E}" type="slidenum">
              <a:rPr lang="en-US"/>
              <a:pPr/>
              <a:t>2</a:t>
            </a:fld>
            <a:endParaRPr lang="en-US"/>
          </a:p>
        </p:txBody>
      </p:sp>
      <p:sp>
        <p:nvSpPr>
          <p:cNvPr id="330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07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3C282F-76B3-420F-9506-DC14ED33804E}" type="slidenum">
              <a:rPr lang="en-US"/>
              <a:pPr/>
              <a:t>3</a:t>
            </a:fld>
            <a:endParaRPr lang="en-US"/>
          </a:p>
        </p:txBody>
      </p:sp>
      <p:sp>
        <p:nvSpPr>
          <p:cNvPr id="332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28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543E3D-9BA3-49D5-8C59-1EB20E1141BD}" type="slidenum">
              <a:rPr lang="en-US"/>
              <a:pPr/>
              <a:t>4</a:t>
            </a:fld>
            <a:endParaRPr lang="en-US"/>
          </a:p>
        </p:txBody>
      </p:sp>
      <p:sp>
        <p:nvSpPr>
          <p:cNvPr id="334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48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9CFBCD-3454-47DF-8C66-717049A98249}" type="slidenum">
              <a:rPr lang="en-US"/>
              <a:pPr/>
              <a:t>5</a:t>
            </a:fld>
            <a:endParaRPr lang="en-US"/>
          </a:p>
        </p:txBody>
      </p:sp>
      <p:sp>
        <p:nvSpPr>
          <p:cNvPr id="338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89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245D11-145D-4D27-9023-2985FF262512}" type="slidenum">
              <a:rPr lang="en-US"/>
              <a:pPr/>
              <a:t>6</a:t>
            </a:fld>
            <a:endParaRPr lang="en-US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133C4B-5E56-4275-863F-3569654A84CA}" type="slidenum">
              <a:rPr lang="en-US"/>
              <a:pPr/>
              <a:t>7</a:t>
            </a:fld>
            <a:endParaRPr lang="en-US"/>
          </a:p>
        </p:txBody>
      </p:sp>
      <p:sp>
        <p:nvSpPr>
          <p:cNvPr id="343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F53A53-B9A9-441B-B01D-34F93FF259F2}" type="slidenum">
              <a:rPr lang="en-US"/>
              <a:pPr/>
              <a:t>8</a:t>
            </a:fld>
            <a:endParaRPr lang="en-US"/>
          </a:p>
        </p:txBody>
      </p:sp>
      <p:sp>
        <p:nvSpPr>
          <p:cNvPr id="345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50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668359-B3E5-4CA5-8C1A-71F1744C82B5}" type="slidenum">
              <a:rPr lang="en-US"/>
              <a:pPr/>
              <a:t>9</a:t>
            </a:fld>
            <a:endParaRPr lang="en-US"/>
          </a:p>
        </p:txBody>
      </p:sp>
      <p:sp>
        <p:nvSpPr>
          <p:cNvPr id="347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71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9DE25-40D0-4C93-A874-9243DFE5A6DC}" type="datetimeFigureOut">
              <a:rPr lang="en-US" smtClean="0"/>
              <a:pPr/>
              <a:t>11/24/2008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DCA23-D65A-43C3-BD9F-D8E75CA00B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9DE25-40D0-4C93-A874-9243DFE5A6DC}" type="datetimeFigureOut">
              <a:rPr lang="en-US" smtClean="0"/>
              <a:pPr/>
              <a:t>11/24/2008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DCA23-D65A-43C3-BD9F-D8E75CA00B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9DE25-40D0-4C93-A874-9243DFE5A6DC}" type="datetimeFigureOut">
              <a:rPr lang="en-US" smtClean="0"/>
              <a:pPr/>
              <a:t>11/24/2008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DCA23-D65A-43C3-BD9F-D8E75CA00B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9DE25-40D0-4C93-A874-9243DFE5A6DC}" type="datetimeFigureOut">
              <a:rPr lang="en-US" smtClean="0"/>
              <a:pPr/>
              <a:t>11/24/2008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DCA23-D65A-43C3-BD9F-D8E75CA00B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9DE25-40D0-4C93-A874-9243DFE5A6DC}" type="datetimeFigureOut">
              <a:rPr lang="en-US" smtClean="0"/>
              <a:pPr/>
              <a:t>11/24/2008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DCA23-D65A-43C3-BD9F-D8E75CA00B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9DE25-40D0-4C93-A874-9243DFE5A6DC}" type="datetimeFigureOut">
              <a:rPr lang="en-US" smtClean="0"/>
              <a:pPr/>
              <a:t>11/24/2008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DCA23-D65A-43C3-BD9F-D8E75CA00B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9DE25-40D0-4C93-A874-9243DFE5A6DC}" type="datetimeFigureOut">
              <a:rPr lang="en-US" smtClean="0"/>
              <a:pPr/>
              <a:t>11/24/2008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DCA23-D65A-43C3-BD9F-D8E75CA00B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9DE25-40D0-4C93-A874-9243DFE5A6DC}" type="datetimeFigureOut">
              <a:rPr lang="en-US" smtClean="0"/>
              <a:pPr/>
              <a:t>11/24/2008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DCA23-D65A-43C3-BD9F-D8E75CA00B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9DE25-40D0-4C93-A874-9243DFE5A6DC}" type="datetimeFigureOut">
              <a:rPr lang="en-US" smtClean="0"/>
              <a:pPr/>
              <a:t>11/24/2008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DCA23-D65A-43C3-BD9F-D8E75CA00B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9DE25-40D0-4C93-A874-9243DFE5A6DC}" type="datetimeFigureOut">
              <a:rPr lang="en-US" smtClean="0"/>
              <a:pPr/>
              <a:t>11/24/2008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DCA23-D65A-43C3-BD9F-D8E75CA00B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9DE25-40D0-4C93-A874-9243DFE5A6DC}" type="datetimeFigureOut">
              <a:rPr lang="en-US" smtClean="0"/>
              <a:pPr/>
              <a:t>11/24/2008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DCA23-D65A-43C3-BD9F-D8E75CA00B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69DE25-40D0-4C93-A874-9243DFE5A6DC}" type="datetimeFigureOut">
              <a:rPr lang="en-US" smtClean="0"/>
              <a:pPr/>
              <a:t>11/24/2008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2DCA23-D65A-43C3-BD9F-D8E75CA00BC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2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6.png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6.bin"/><Relationship Id="rId5" Type="http://schemas.openxmlformats.org/officeDocument/2006/relationships/oleObject" Target="../embeddings/oleObject15.bin"/><Relationship Id="rId4" Type="http://schemas.openxmlformats.org/officeDocument/2006/relationships/oleObject" Target="../embeddings/oleObject14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18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21.bin"/><Relationship Id="rId5" Type="http://schemas.openxmlformats.org/officeDocument/2006/relationships/oleObject" Target="../embeddings/oleObject20.bin"/><Relationship Id="rId4" Type="http://schemas.openxmlformats.org/officeDocument/2006/relationships/oleObject" Target="../embeddings/oleObject19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38.png"/><Relationship Id="rId4" Type="http://schemas.openxmlformats.org/officeDocument/2006/relationships/oleObject" Target="../embeddings/oleObject22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13" Type="http://schemas.openxmlformats.org/officeDocument/2006/relationships/image" Target="../media/image45.png"/><Relationship Id="rId3" Type="http://schemas.openxmlformats.org/officeDocument/2006/relationships/notesSlide" Target="../notesSlides/notesSlide15.xml"/><Relationship Id="rId7" Type="http://schemas.openxmlformats.org/officeDocument/2006/relationships/oleObject" Target="../embeddings/oleObject26.bin"/><Relationship Id="rId12" Type="http://schemas.openxmlformats.org/officeDocument/2006/relationships/image" Target="../media/image4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25.bin"/><Relationship Id="rId11" Type="http://schemas.openxmlformats.org/officeDocument/2006/relationships/oleObject" Target="../embeddings/oleObject30.bin"/><Relationship Id="rId5" Type="http://schemas.openxmlformats.org/officeDocument/2006/relationships/oleObject" Target="../embeddings/oleObject24.bin"/><Relationship Id="rId10" Type="http://schemas.openxmlformats.org/officeDocument/2006/relationships/oleObject" Target="../embeddings/oleObject29.bin"/><Relationship Id="rId4" Type="http://schemas.openxmlformats.org/officeDocument/2006/relationships/oleObject" Target="../embeddings/oleObject23.bin"/><Relationship Id="rId9" Type="http://schemas.openxmlformats.org/officeDocument/2006/relationships/oleObject" Target="../embeddings/oleObject28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5.bin"/><Relationship Id="rId3" Type="http://schemas.openxmlformats.org/officeDocument/2006/relationships/notesSlide" Target="../notesSlides/notesSlide16.xml"/><Relationship Id="rId7" Type="http://schemas.openxmlformats.org/officeDocument/2006/relationships/oleObject" Target="../embeddings/oleObject3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33.bin"/><Relationship Id="rId5" Type="http://schemas.openxmlformats.org/officeDocument/2006/relationships/oleObject" Target="../embeddings/oleObject32.bin"/><Relationship Id="rId4" Type="http://schemas.openxmlformats.org/officeDocument/2006/relationships/oleObject" Target="../embeddings/oleObject31.bin"/><Relationship Id="rId9" Type="http://schemas.openxmlformats.org/officeDocument/2006/relationships/image" Target="../media/image50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52.png"/><Relationship Id="rId4" Type="http://schemas.openxmlformats.org/officeDocument/2006/relationships/oleObject" Target="../embeddings/oleObject36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4" Type="http://schemas.openxmlformats.org/officeDocument/2006/relationships/oleObject" Target="../embeddings/oleObject37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png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oleObject" Target="../embeddings/oleObject7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7" Type="http://schemas.openxmlformats.org/officeDocument/2006/relationships/image" Target="../media/image2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2.png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7413" name="Line 17"/>
            <p:cNvSpPr>
              <a:spLocks noChangeShapeType="1"/>
            </p:cNvSpPr>
            <p:nvPr/>
          </p:nvSpPr>
          <p:spPr bwMode="auto">
            <a:xfrm>
              <a:off x="0" y="0"/>
              <a:ext cx="5760" cy="0"/>
            </a:xfrm>
            <a:prstGeom prst="line">
              <a:avLst/>
            </a:prstGeom>
            <a:noFill/>
            <a:ln w="25400">
              <a:solidFill>
                <a:srgbClr val="CC6600"/>
              </a:solidFill>
              <a:round/>
              <a:headEnd/>
              <a:tailEnd/>
            </a:ln>
          </p:spPr>
          <p:txBody>
            <a:bodyPr lIns="92075" tIns="46038" rIns="92075" bIns="46038" anchor="ctr"/>
            <a:lstStyle/>
            <a:p>
              <a:endParaRPr lang="en-US"/>
            </a:p>
          </p:txBody>
        </p:sp>
        <p:grpSp>
          <p:nvGrpSpPr>
            <p:cNvPr id="3" name="Group 18"/>
            <p:cNvGrpSpPr>
              <a:grpSpLocks/>
            </p:cNvGrpSpPr>
            <p:nvPr/>
          </p:nvGrpSpPr>
          <p:grpSpPr bwMode="auto">
            <a:xfrm>
              <a:off x="0" y="0"/>
              <a:ext cx="259" cy="4320"/>
              <a:chOff x="0" y="0"/>
              <a:chExt cx="259" cy="4320"/>
            </a:xfrm>
          </p:grpSpPr>
          <p:sp>
            <p:nvSpPr>
              <p:cNvPr id="17415" name="Rectangle 19"/>
              <p:cNvSpPr>
                <a:spLocks noChangeArrowheads="1"/>
              </p:cNvSpPr>
              <p:nvPr/>
            </p:nvSpPr>
            <p:spPr bwMode="auto">
              <a:xfrm>
                <a:off x="0" y="0"/>
                <a:ext cx="259" cy="4207"/>
              </a:xfrm>
              <a:prstGeom prst="rect">
                <a:avLst/>
              </a:prstGeom>
              <a:gradFill rotWithShape="1">
                <a:gsLst>
                  <a:gs pos="0">
                    <a:srgbClr val="CC6600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 anchor="ctr"/>
              <a:lstStyle/>
              <a:p>
                <a:endParaRPr lang="en-US"/>
              </a:p>
            </p:txBody>
          </p:sp>
          <p:sp>
            <p:nvSpPr>
              <p:cNvPr id="17416" name="Line 20"/>
              <p:cNvSpPr>
                <a:spLocks noChangeShapeType="1"/>
              </p:cNvSpPr>
              <p:nvPr/>
            </p:nvSpPr>
            <p:spPr bwMode="auto">
              <a:xfrm>
                <a:off x="0" y="0"/>
                <a:ext cx="8" cy="4320"/>
              </a:xfrm>
              <a:prstGeom prst="line">
                <a:avLst/>
              </a:prstGeom>
              <a:noFill/>
              <a:ln w="25400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 lIns="92075" tIns="46038" rIns="92075" bIns="46038" anchor="ctr"/>
              <a:lstStyle/>
              <a:p>
                <a:endParaRPr lang="en-US"/>
              </a:p>
            </p:txBody>
          </p:sp>
        </p:grpSp>
      </p:grp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1457325" y="100013"/>
            <a:ext cx="7453313" cy="1033462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sz="3200" dirty="0" smtClean="0"/>
              <a:t>Chapter 11: Trigonometric Identities and 			Equations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381000" y="1574800"/>
            <a:ext cx="8763000" cy="4521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11.1	Trigonometric Identities</a:t>
            </a:r>
          </a:p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11.2	Addition and Subtraction Formulas</a:t>
            </a:r>
          </a:p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11.3	Double-Angle, Half-Angle, and Product-Sum Formulas</a:t>
            </a:r>
          </a:p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11.4	Inverse Trigonometric Functions</a:t>
            </a:r>
          </a:p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11.5	Trigonometric Equations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348175" name="Line 15"/>
            <p:cNvSpPr>
              <a:spLocks noChangeShapeType="1"/>
            </p:cNvSpPr>
            <p:nvPr/>
          </p:nvSpPr>
          <p:spPr bwMode="auto">
            <a:xfrm>
              <a:off x="0" y="0"/>
              <a:ext cx="5760" cy="0"/>
            </a:xfrm>
            <a:prstGeom prst="line">
              <a:avLst/>
            </a:prstGeom>
            <a:noFill/>
            <a:ln w="25400">
              <a:solidFill>
                <a:srgbClr val="CC6600"/>
              </a:solidFill>
              <a:round/>
              <a:headEnd/>
              <a:tailEnd/>
            </a:ln>
            <a:effectLst/>
          </p:spPr>
          <p:txBody>
            <a:bodyPr lIns="92075" tIns="46038" rIns="92075" bIns="46038" anchor="ctr"/>
            <a:lstStyle/>
            <a:p>
              <a:endParaRPr lang="en-US"/>
            </a:p>
          </p:txBody>
        </p:sp>
        <p:grpSp>
          <p:nvGrpSpPr>
            <p:cNvPr id="3" name="Group 16"/>
            <p:cNvGrpSpPr>
              <a:grpSpLocks/>
            </p:cNvGrpSpPr>
            <p:nvPr/>
          </p:nvGrpSpPr>
          <p:grpSpPr bwMode="auto">
            <a:xfrm>
              <a:off x="0" y="0"/>
              <a:ext cx="259" cy="4320"/>
              <a:chOff x="0" y="0"/>
              <a:chExt cx="259" cy="4320"/>
            </a:xfrm>
          </p:grpSpPr>
          <p:sp>
            <p:nvSpPr>
              <p:cNvPr id="348177" name="Rectangle 17"/>
              <p:cNvSpPr>
                <a:spLocks noChangeArrowheads="1"/>
              </p:cNvSpPr>
              <p:nvPr/>
            </p:nvSpPr>
            <p:spPr bwMode="auto">
              <a:xfrm>
                <a:off x="0" y="0"/>
                <a:ext cx="259" cy="4207"/>
              </a:xfrm>
              <a:prstGeom prst="rect">
                <a:avLst/>
              </a:prstGeom>
              <a:gradFill rotWithShape="1">
                <a:gsLst>
                  <a:gs pos="0">
                    <a:srgbClr val="CC6600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 anchor="ctr"/>
              <a:lstStyle/>
              <a:p>
                <a:endParaRPr lang="en-US"/>
              </a:p>
            </p:txBody>
          </p:sp>
          <p:sp>
            <p:nvSpPr>
              <p:cNvPr id="348178" name="Line 18"/>
              <p:cNvSpPr>
                <a:spLocks noChangeShapeType="1"/>
              </p:cNvSpPr>
              <p:nvPr/>
            </p:nvSpPr>
            <p:spPr bwMode="auto">
              <a:xfrm>
                <a:off x="0" y="0"/>
                <a:ext cx="8" cy="4320"/>
              </a:xfrm>
              <a:prstGeom prst="line">
                <a:avLst/>
              </a:prstGeom>
              <a:noFill/>
              <a:ln w="25400">
                <a:solidFill>
                  <a:srgbClr val="CC6600"/>
                </a:solidFill>
                <a:round/>
                <a:headEnd/>
                <a:tailEnd/>
              </a:ln>
              <a:effectLst/>
            </p:spPr>
            <p:txBody>
              <a:bodyPr lIns="92075" tIns="46038" rIns="92075" bIns="46038" anchor="ctr"/>
              <a:lstStyle/>
              <a:p>
                <a:endParaRPr lang="en-US"/>
              </a:p>
            </p:txBody>
          </p:sp>
        </p:grpSp>
      </p:grpSp>
      <p:sp>
        <p:nvSpPr>
          <p:cNvPr id="348162" name="Rectangle 2"/>
          <p:cNvSpPr>
            <a:spLocks noGrp="1" noChangeArrowheads="1"/>
          </p:cNvSpPr>
          <p:nvPr>
            <p:ph type="title"/>
          </p:nvPr>
        </p:nvSpPr>
        <p:spPr>
          <a:xfrm>
            <a:off x="1457325" y="101600"/>
            <a:ext cx="7481888" cy="498475"/>
          </a:xfrm>
        </p:spPr>
        <p:txBody>
          <a:bodyPr>
            <a:normAutofit fontScale="90000"/>
          </a:bodyPr>
          <a:lstStyle/>
          <a:p>
            <a:pPr algn="l">
              <a:tabLst>
                <a:tab pos="850900" algn="l"/>
              </a:tabLst>
            </a:pPr>
            <a:r>
              <a:rPr lang="en-US" sz="3200" dirty="0" smtClean="0"/>
              <a:t>11.4</a:t>
            </a:r>
            <a:r>
              <a:rPr lang="en-US" sz="3200" dirty="0"/>
              <a:t>	 Inverse Tangent Function</a:t>
            </a:r>
          </a:p>
        </p:txBody>
      </p:sp>
      <p:sp>
        <p:nvSpPr>
          <p:cNvPr id="348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36663"/>
            <a:ext cx="8077200" cy="5075237"/>
          </a:xfrm>
        </p:spPr>
        <p:txBody>
          <a:bodyPr/>
          <a:lstStyle/>
          <a:p>
            <a:pPr defTabSz="339725">
              <a:tabLst>
                <a:tab pos="1544638" algn="l"/>
              </a:tabLst>
            </a:pPr>
            <a:endParaRPr lang="en-US" sz="2800" dirty="0"/>
          </a:p>
        </p:txBody>
      </p:sp>
      <p:sp>
        <p:nvSpPr>
          <p:cNvPr id="348164" name="Text Box 4"/>
          <p:cNvSpPr txBox="1">
            <a:spLocks noChangeArrowheads="1"/>
          </p:cNvSpPr>
          <p:nvPr/>
        </p:nvSpPr>
        <p:spPr bwMode="auto">
          <a:xfrm>
            <a:off x="611188" y="1190624"/>
            <a:ext cx="8380412" cy="5276829"/>
          </a:xfrm>
          <a:prstGeom prst="rect">
            <a:avLst/>
          </a:prstGeom>
          <a:solidFill>
            <a:srgbClr val="EAEAEA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25000"/>
              </a:spcBef>
            </a:pPr>
            <a:r>
              <a:rPr lang="en-US" i="1" dirty="0"/>
              <a:t>y</a:t>
            </a:r>
            <a:r>
              <a:rPr lang="en-US" dirty="0"/>
              <a:t> = </a:t>
            </a:r>
            <a:r>
              <a:rPr lang="en-US" dirty="0">
                <a:solidFill>
                  <a:schemeClr val="tx1"/>
                </a:solidFill>
              </a:rPr>
              <a:t>tan</a:t>
            </a:r>
            <a:r>
              <a:rPr lang="en-US" baseline="30000" dirty="0">
                <a:solidFill>
                  <a:schemeClr val="tx1"/>
                </a:solidFill>
              </a:rPr>
              <a:t>-1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dirty="0">
                <a:solidFill>
                  <a:schemeClr val="tx1"/>
                </a:solidFill>
              </a:rPr>
              <a:t>x</a:t>
            </a:r>
            <a:r>
              <a:rPr lang="en-US" dirty="0">
                <a:solidFill>
                  <a:schemeClr val="tx1"/>
                </a:solidFill>
              </a:rPr>
              <a:t> or </a:t>
            </a:r>
            <a:r>
              <a:rPr lang="en-US" i="1" dirty="0">
                <a:solidFill>
                  <a:schemeClr val="tx1"/>
                </a:solidFill>
              </a:rPr>
              <a:t>y</a:t>
            </a:r>
            <a:r>
              <a:rPr lang="en-US" dirty="0">
                <a:solidFill>
                  <a:schemeClr val="tx1"/>
                </a:solidFill>
              </a:rPr>
              <a:t> = </a:t>
            </a:r>
            <a:r>
              <a:rPr lang="en-US" dirty="0" err="1">
                <a:solidFill>
                  <a:schemeClr val="tx1"/>
                </a:solidFill>
              </a:rPr>
              <a:t>arctan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dirty="0">
                <a:solidFill>
                  <a:schemeClr val="tx1"/>
                </a:solidFill>
              </a:rPr>
              <a:t>x      </a:t>
            </a:r>
            <a:r>
              <a:rPr lang="en-US" dirty="0">
                <a:solidFill>
                  <a:schemeClr val="tx1"/>
                </a:solidFill>
              </a:rPr>
              <a:t>Domain: (</a:t>
            </a: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–</a:t>
            </a:r>
            <a:r>
              <a:rPr lang="en-US" dirty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, </a:t>
            </a: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)     Range: </a:t>
            </a:r>
            <a:endParaRPr lang="en-US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>
              <a:spcBef>
                <a:spcPct val="25000"/>
              </a:spcBef>
            </a:pPr>
            <a:endParaRPr lang="en-US" dirty="0" smtClean="0">
              <a:cs typeface="Times New Roman" pitchFamily="18" charset="0"/>
            </a:endParaRPr>
          </a:p>
          <a:p>
            <a:pPr>
              <a:spcBef>
                <a:spcPct val="25000"/>
              </a:spcBef>
            </a:pPr>
            <a:endParaRPr lang="en-US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>
              <a:spcBef>
                <a:spcPct val="25000"/>
              </a:spcBef>
            </a:pPr>
            <a:endParaRPr lang="en-US" dirty="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endParaRPr lang="en-US" dirty="0"/>
          </a:p>
          <a:p>
            <a:pPr>
              <a:spcBef>
                <a:spcPct val="50000"/>
              </a:spcBef>
            </a:pPr>
            <a:endParaRPr lang="en-US" dirty="0"/>
          </a:p>
          <a:p>
            <a:pPr>
              <a:spcBef>
                <a:spcPct val="50000"/>
              </a:spcBef>
            </a:pPr>
            <a:endParaRPr lang="en-US" sz="1000" dirty="0"/>
          </a:p>
          <a:p>
            <a:pPr>
              <a:spcBef>
                <a:spcPct val="50000"/>
              </a:spcBef>
            </a:pPr>
            <a:endParaRPr lang="en-US" dirty="0"/>
          </a:p>
          <a:p>
            <a:pPr>
              <a:spcBef>
                <a:spcPct val="50000"/>
              </a:spcBef>
            </a:pPr>
            <a:endParaRPr lang="en-US" dirty="0"/>
          </a:p>
          <a:p>
            <a:pPr>
              <a:spcBef>
                <a:spcPct val="50000"/>
              </a:spcBef>
            </a:pPr>
            <a:endParaRPr lang="en-US" sz="1000" dirty="0"/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dirty="0"/>
              <a:t> The inverse tangent function is increasing and continuous </a:t>
            </a:r>
            <a:r>
              <a:rPr lang="en-US" dirty="0" smtClean="0"/>
              <a:t>on </a:t>
            </a:r>
            <a:r>
              <a:rPr lang="en-US" dirty="0"/>
              <a:t>its domain </a:t>
            </a:r>
            <a:r>
              <a:rPr lang="en-US" dirty="0">
                <a:solidFill>
                  <a:schemeClr val="tx1"/>
                </a:solidFill>
              </a:rPr>
              <a:t>(</a:t>
            </a: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–</a:t>
            </a:r>
            <a:r>
              <a:rPr lang="en-US" dirty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, </a:t>
            </a: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)</a:t>
            </a:r>
            <a:r>
              <a:rPr lang="en-US" dirty="0">
                <a:cs typeface="Times New Roman" pitchFamily="18" charset="0"/>
              </a:rPr>
              <a:t>.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dirty="0"/>
              <a:t> Its </a:t>
            </a:r>
            <a:r>
              <a:rPr lang="en-US" i="1" dirty="0"/>
              <a:t>x</a:t>
            </a:r>
            <a:r>
              <a:rPr lang="en-US" dirty="0"/>
              <a:t>-intercept is 0, and its </a:t>
            </a:r>
            <a:r>
              <a:rPr lang="en-US" i="1" dirty="0"/>
              <a:t>y</a:t>
            </a:r>
            <a:r>
              <a:rPr lang="en-US" dirty="0"/>
              <a:t>-intercept is 0.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dirty="0"/>
              <a:t> Its graph is symmetric with respect to the origin and has </a:t>
            </a:r>
            <a:endParaRPr lang="en-US" dirty="0" smtClean="0"/>
          </a:p>
          <a:p>
            <a:pPr>
              <a:spcBef>
                <a:spcPct val="20000"/>
              </a:spcBef>
            </a:pPr>
            <a:r>
              <a:rPr lang="en-US" dirty="0" smtClean="0"/>
              <a:t>horizontal </a:t>
            </a:r>
            <a:r>
              <a:rPr lang="en-US" dirty="0"/>
              <a:t>asymptotes </a:t>
            </a:r>
            <a:r>
              <a:rPr lang="en-US" i="1" dirty="0"/>
              <a:t>y</a:t>
            </a:r>
            <a:r>
              <a:rPr lang="en-US" dirty="0"/>
              <a:t> = </a:t>
            </a:r>
            <a:endParaRPr lang="en-US" dirty="0" smtClean="0"/>
          </a:p>
          <a:p>
            <a:pPr>
              <a:spcBef>
                <a:spcPct val="20000"/>
              </a:spcBef>
            </a:pPr>
            <a:endParaRPr lang="en-US" dirty="0"/>
          </a:p>
        </p:txBody>
      </p:sp>
      <p:sp>
        <p:nvSpPr>
          <p:cNvPr id="348165" name="Text Box 5"/>
          <p:cNvSpPr txBox="1">
            <a:spLocks noChangeArrowheads="1"/>
          </p:cNvSpPr>
          <p:nvPr/>
        </p:nvSpPr>
        <p:spPr bwMode="auto">
          <a:xfrm>
            <a:off x="774700" y="1838325"/>
            <a:ext cx="7737475" cy="2435225"/>
          </a:xfrm>
          <a:prstGeom prst="rect">
            <a:avLst/>
          </a:prstGeom>
          <a:solidFill>
            <a:schemeClr val="bg1"/>
          </a:solidFill>
          <a:ln w="9525">
            <a:noFill/>
            <a:prstDash val="dash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1000"/>
          </a:p>
          <a:p>
            <a:pPr algn="ctr">
              <a:spcBef>
                <a:spcPct val="50000"/>
              </a:spcBef>
            </a:pPr>
            <a:endParaRPr lang="en-US"/>
          </a:p>
          <a:p>
            <a:pPr algn="ctr">
              <a:spcBef>
                <a:spcPct val="50000"/>
              </a:spcBef>
            </a:pPr>
            <a:endParaRPr lang="en-US"/>
          </a:p>
          <a:p>
            <a:pPr algn="ctr">
              <a:spcBef>
                <a:spcPct val="50000"/>
              </a:spcBef>
            </a:pPr>
            <a:endParaRPr lang="en-US"/>
          </a:p>
          <a:p>
            <a:pPr algn="ctr">
              <a:spcBef>
                <a:spcPct val="50000"/>
              </a:spcBef>
            </a:pPr>
            <a:endParaRPr lang="en-US"/>
          </a:p>
        </p:txBody>
      </p:sp>
      <p:graphicFrame>
        <p:nvGraphicFramePr>
          <p:cNvPr id="423936" name="Object 1024"/>
          <p:cNvGraphicFramePr>
            <a:graphicFrameLocks noChangeAspect="1"/>
          </p:cNvGraphicFramePr>
          <p:nvPr/>
        </p:nvGraphicFramePr>
        <p:xfrm>
          <a:off x="5867400" y="1219200"/>
          <a:ext cx="1003300" cy="431800"/>
        </p:xfrm>
        <a:graphic>
          <a:graphicData uri="http://schemas.openxmlformats.org/presentationml/2006/ole">
            <p:oleObj spid="_x0000_s7170" name="Equation" r:id="rId4" imgW="1002960" imgH="431640" progId="Equation.3">
              <p:embed/>
            </p:oleObj>
          </a:graphicData>
        </a:graphic>
      </p:graphicFrame>
      <p:graphicFrame>
        <p:nvGraphicFramePr>
          <p:cNvPr id="423937" name="Object 1025"/>
          <p:cNvGraphicFramePr>
            <a:graphicFrameLocks noChangeAspect="1"/>
          </p:cNvGraphicFramePr>
          <p:nvPr/>
        </p:nvGraphicFramePr>
        <p:xfrm>
          <a:off x="3124200" y="5715000"/>
          <a:ext cx="558800" cy="431800"/>
        </p:xfrm>
        <a:graphic>
          <a:graphicData uri="http://schemas.openxmlformats.org/presentationml/2006/ole">
            <p:oleObj spid="_x0000_s7171" name="Equation" r:id="rId5" imgW="558720" imgH="431640" progId="Equation.3">
              <p:embed/>
            </p:oleObj>
          </a:graphicData>
        </a:graphic>
      </p:graphicFrame>
      <p:pic>
        <p:nvPicPr>
          <p:cNvPr id="348169" name="Picture 9" descr="09_24a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909638" y="1849438"/>
            <a:ext cx="2339975" cy="240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170" name="Picture 10" descr="09_24b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592513" y="1881188"/>
            <a:ext cx="2432050" cy="2344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171" name="Picture 11" descr="09_24c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351588" y="2419350"/>
            <a:ext cx="2047875" cy="138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350274" name="Line 66"/>
            <p:cNvSpPr>
              <a:spLocks noChangeShapeType="1"/>
            </p:cNvSpPr>
            <p:nvPr/>
          </p:nvSpPr>
          <p:spPr bwMode="auto">
            <a:xfrm>
              <a:off x="0" y="0"/>
              <a:ext cx="5760" cy="0"/>
            </a:xfrm>
            <a:prstGeom prst="line">
              <a:avLst/>
            </a:prstGeom>
            <a:noFill/>
            <a:ln w="25400">
              <a:solidFill>
                <a:srgbClr val="CC6600"/>
              </a:solidFill>
              <a:round/>
              <a:headEnd/>
              <a:tailEnd/>
            </a:ln>
            <a:effectLst/>
          </p:spPr>
          <p:txBody>
            <a:bodyPr lIns="92075" tIns="46038" rIns="92075" bIns="46038" anchor="ctr"/>
            <a:lstStyle/>
            <a:p>
              <a:endParaRPr lang="en-US"/>
            </a:p>
          </p:txBody>
        </p:sp>
        <p:grpSp>
          <p:nvGrpSpPr>
            <p:cNvPr id="3" name="Group 67"/>
            <p:cNvGrpSpPr>
              <a:grpSpLocks/>
            </p:cNvGrpSpPr>
            <p:nvPr/>
          </p:nvGrpSpPr>
          <p:grpSpPr bwMode="auto">
            <a:xfrm>
              <a:off x="0" y="0"/>
              <a:ext cx="259" cy="4320"/>
              <a:chOff x="0" y="0"/>
              <a:chExt cx="259" cy="4320"/>
            </a:xfrm>
          </p:grpSpPr>
          <p:sp>
            <p:nvSpPr>
              <p:cNvPr id="350276" name="Rectangle 68"/>
              <p:cNvSpPr>
                <a:spLocks noChangeArrowheads="1"/>
              </p:cNvSpPr>
              <p:nvPr/>
            </p:nvSpPr>
            <p:spPr bwMode="auto">
              <a:xfrm>
                <a:off x="0" y="0"/>
                <a:ext cx="259" cy="4207"/>
              </a:xfrm>
              <a:prstGeom prst="rect">
                <a:avLst/>
              </a:prstGeom>
              <a:gradFill rotWithShape="1">
                <a:gsLst>
                  <a:gs pos="0">
                    <a:srgbClr val="CC6600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 anchor="ctr"/>
              <a:lstStyle/>
              <a:p>
                <a:endParaRPr lang="en-US"/>
              </a:p>
            </p:txBody>
          </p:sp>
          <p:sp>
            <p:nvSpPr>
              <p:cNvPr id="350277" name="Line 69"/>
              <p:cNvSpPr>
                <a:spLocks noChangeShapeType="1"/>
              </p:cNvSpPr>
              <p:nvPr/>
            </p:nvSpPr>
            <p:spPr bwMode="auto">
              <a:xfrm>
                <a:off x="0" y="0"/>
                <a:ext cx="8" cy="4320"/>
              </a:xfrm>
              <a:prstGeom prst="line">
                <a:avLst/>
              </a:prstGeom>
              <a:noFill/>
              <a:ln w="25400">
                <a:solidFill>
                  <a:srgbClr val="CC6600"/>
                </a:solidFill>
                <a:round/>
                <a:headEnd/>
                <a:tailEnd/>
              </a:ln>
              <a:effectLst/>
            </p:spPr>
            <p:txBody>
              <a:bodyPr lIns="92075" tIns="46038" rIns="92075" bIns="46038" anchor="ctr"/>
              <a:lstStyle/>
              <a:p>
                <a:endParaRPr lang="en-US"/>
              </a:p>
            </p:txBody>
          </p:sp>
        </p:grpSp>
      </p:grpSp>
      <p:sp>
        <p:nvSpPr>
          <p:cNvPr id="350210" name="Rectangle 2"/>
          <p:cNvSpPr>
            <a:spLocks noGrp="1" noChangeArrowheads="1"/>
          </p:cNvSpPr>
          <p:nvPr>
            <p:ph type="title"/>
          </p:nvPr>
        </p:nvSpPr>
        <p:spPr>
          <a:xfrm>
            <a:off x="1457325" y="100013"/>
            <a:ext cx="7453313" cy="1000125"/>
          </a:xfrm>
        </p:spPr>
        <p:txBody>
          <a:bodyPr>
            <a:normAutofit fontScale="90000"/>
          </a:bodyPr>
          <a:lstStyle/>
          <a:p>
            <a:pPr algn="l">
              <a:tabLst>
                <a:tab pos="850900" algn="l"/>
              </a:tabLst>
            </a:pPr>
            <a:r>
              <a:rPr lang="en-US" sz="3200" dirty="0" smtClean="0"/>
              <a:t>11.4</a:t>
            </a:r>
            <a:r>
              <a:rPr lang="en-US" sz="3200" dirty="0"/>
              <a:t>	Remaining Inverse Trigonometric 	Functions</a:t>
            </a:r>
          </a:p>
        </p:txBody>
      </p:sp>
      <p:sp>
        <p:nvSpPr>
          <p:cNvPr id="350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534400" cy="5562600"/>
          </a:xfrm>
        </p:spPr>
        <p:txBody>
          <a:bodyPr/>
          <a:lstStyle/>
          <a:p>
            <a:pPr defTabSz="339725">
              <a:buFontTx/>
              <a:buNone/>
              <a:tabLst>
                <a:tab pos="1544638" algn="l"/>
              </a:tabLst>
            </a:pPr>
            <a:endParaRPr lang="en-US" sz="2800" dirty="0"/>
          </a:p>
          <a:p>
            <a:pPr defTabSz="339725">
              <a:buFontTx/>
              <a:buNone/>
              <a:tabLst>
                <a:tab pos="1544638" algn="l"/>
              </a:tabLst>
            </a:pPr>
            <a:endParaRPr lang="en-US" sz="2800" dirty="0"/>
          </a:p>
          <a:p>
            <a:pPr defTabSz="339725">
              <a:buFontTx/>
              <a:buNone/>
              <a:tabLst>
                <a:tab pos="1544638" algn="l"/>
              </a:tabLst>
            </a:pPr>
            <a:endParaRPr lang="en-US" sz="2800" dirty="0"/>
          </a:p>
          <a:p>
            <a:pPr defTabSz="339725">
              <a:buFontTx/>
              <a:buNone/>
              <a:tabLst>
                <a:tab pos="1544638" algn="l"/>
              </a:tabLst>
            </a:pPr>
            <a:endParaRPr lang="en-US" sz="2800" dirty="0"/>
          </a:p>
          <a:p>
            <a:pPr defTabSz="339725">
              <a:buFontTx/>
              <a:buNone/>
              <a:tabLst>
                <a:tab pos="1544638" algn="l"/>
              </a:tabLst>
            </a:pPr>
            <a:endParaRPr lang="en-US" sz="2800" dirty="0"/>
          </a:p>
          <a:p>
            <a:pPr defTabSz="339725">
              <a:buFontTx/>
              <a:buNone/>
              <a:tabLst>
                <a:tab pos="1544638" algn="l"/>
              </a:tabLst>
            </a:pPr>
            <a:endParaRPr lang="en-US" sz="1000" dirty="0"/>
          </a:p>
          <a:p>
            <a:pPr defTabSz="339725">
              <a:buFontTx/>
              <a:buNone/>
              <a:tabLst>
                <a:tab pos="1544638" algn="l"/>
              </a:tabLst>
            </a:pPr>
            <a:endParaRPr lang="en-US" sz="1000" dirty="0"/>
          </a:p>
          <a:p>
            <a:pPr defTabSz="339725">
              <a:buFontTx/>
              <a:buNone/>
              <a:tabLst>
                <a:tab pos="1544638" algn="l"/>
              </a:tabLst>
            </a:pPr>
            <a:endParaRPr lang="en-US" sz="2800" dirty="0"/>
          </a:p>
          <a:p>
            <a:pPr defTabSz="339725">
              <a:tabLst>
                <a:tab pos="1544638" algn="l"/>
              </a:tabLst>
            </a:pPr>
            <a:endParaRPr lang="en-US" sz="2400" dirty="0" smtClean="0"/>
          </a:p>
          <a:p>
            <a:pPr defTabSz="339725">
              <a:tabLst>
                <a:tab pos="1544638" algn="l"/>
              </a:tabLst>
            </a:pPr>
            <a:r>
              <a:rPr lang="en-US" sz="2400" dirty="0" smtClean="0"/>
              <a:t>Inverse </a:t>
            </a:r>
            <a:r>
              <a:rPr lang="en-US" sz="2400" dirty="0"/>
              <a:t>trigonometric functions are formally defined with real number values.</a:t>
            </a:r>
          </a:p>
          <a:p>
            <a:pPr defTabSz="339725">
              <a:tabLst>
                <a:tab pos="1544638" algn="l"/>
              </a:tabLst>
            </a:pPr>
            <a:r>
              <a:rPr lang="en-US" sz="2400" dirty="0"/>
              <a:t>Sometimes we want the degree-measured angles equivalent to these real number values.</a:t>
            </a:r>
          </a:p>
        </p:txBody>
      </p:sp>
      <p:graphicFrame>
        <p:nvGraphicFramePr>
          <p:cNvPr id="350270" name="Group 62"/>
          <p:cNvGraphicFramePr>
            <a:graphicFrameLocks noGrp="1"/>
          </p:cNvGraphicFramePr>
          <p:nvPr/>
        </p:nvGraphicFramePr>
        <p:xfrm>
          <a:off x="884238" y="1262063"/>
          <a:ext cx="7534275" cy="3258312"/>
        </p:xfrm>
        <a:graphic>
          <a:graphicData uri="http://schemas.openxmlformats.org/drawingml/2006/table">
            <a:tbl>
              <a:tblPr/>
              <a:tblGrid>
                <a:gridCol w="1525587"/>
                <a:gridCol w="2509838"/>
                <a:gridCol w="1828800"/>
                <a:gridCol w="1670050"/>
              </a:tblGrid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Function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Domain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Interval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Quadrants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54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= sin</a:t>
                      </a:r>
                      <a:r>
                        <a:rPr kumimoji="0" lang="en-US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-1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= cos</a:t>
                      </a:r>
                      <a:r>
                        <a:rPr kumimoji="0" lang="en-US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-1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= tan</a:t>
                      </a:r>
                      <a:r>
                        <a:rPr kumimoji="0" lang="en-US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-1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= cot</a:t>
                      </a:r>
                      <a:r>
                        <a:rPr kumimoji="0" lang="en-US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-1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= sec</a:t>
                      </a:r>
                      <a:r>
                        <a:rPr kumimoji="0" lang="en-US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-1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= csc</a:t>
                      </a:r>
                      <a:r>
                        <a:rPr kumimoji="0" lang="en-US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-1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[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–1, 1]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[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–1, 1]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, )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, )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, –1] 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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[1, )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, –1] 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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[1, )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[0,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]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sym typeface="Symbol" pitchFamily="18" charset="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(0, )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[0, ], 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y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 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 and IV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 and II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 and IV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 and II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 and II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 and IV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24960" name="Object 1024"/>
          <p:cNvGraphicFramePr>
            <a:graphicFrameLocks noChangeAspect="1"/>
          </p:cNvGraphicFramePr>
          <p:nvPr/>
        </p:nvGraphicFramePr>
        <p:xfrm>
          <a:off x="5334000" y="1830388"/>
          <a:ext cx="1041400" cy="431800"/>
        </p:xfrm>
        <a:graphic>
          <a:graphicData uri="http://schemas.openxmlformats.org/presentationml/2006/ole">
            <p:oleObj spid="_x0000_s8194" name="Equation" r:id="rId4" imgW="1041120" imgH="431640" progId="Equation.3">
              <p:embed/>
            </p:oleObj>
          </a:graphicData>
        </a:graphic>
      </p:graphicFrame>
      <p:graphicFrame>
        <p:nvGraphicFramePr>
          <p:cNvPr id="424961" name="Object 1025"/>
          <p:cNvGraphicFramePr>
            <a:graphicFrameLocks noChangeAspect="1"/>
          </p:cNvGraphicFramePr>
          <p:nvPr/>
        </p:nvGraphicFramePr>
        <p:xfrm>
          <a:off x="5373688" y="2765425"/>
          <a:ext cx="977900" cy="431800"/>
        </p:xfrm>
        <a:graphic>
          <a:graphicData uri="http://schemas.openxmlformats.org/presentationml/2006/ole">
            <p:oleObj spid="_x0000_s8195" name="Equation" r:id="rId5" imgW="977760" imgH="431640" progId="Equation.3">
              <p:embed/>
            </p:oleObj>
          </a:graphicData>
        </a:graphic>
      </p:graphicFrame>
      <p:graphicFrame>
        <p:nvGraphicFramePr>
          <p:cNvPr id="424962" name="Object 1026"/>
          <p:cNvGraphicFramePr>
            <a:graphicFrameLocks noChangeAspect="1"/>
          </p:cNvGraphicFramePr>
          <p:nvPr/>
        </p:nvGraphicFramePr>
        <p:xfrm>
          <a:off x="6419850" y="3681413"/>
          <a:ext cx="165100" cy="355600"/>
        </p:xfrm>
        <a:graphic>
          <a:graphicData uri="http://schemas.openxmlformats.org/presentationml/2006/ole">
            <p:oleObj spid="_x0000_s8196" name="Equation" r:id="rId6" imgW="164880" imgH="355320" progId="Equation.3">
              <p:embed/>
            </p:oleObj>
          </a:graphicData>
        </a:graphic>
      </p:graphicFrame>
      <p:graphicFrame>
        <p:nvGraphicFramePr>
          <p:cNvPr id="424963" name="Object 1027"/>
          <p:cNvGraphicFramePr>
            <a:graphicFrameLocks noChangeAspect="1"/>
          </p:cNvGraphicFramePr>
          <p:nvPr/>
        </p:nvGraphicFramePr>
        <p:xfrm>
          <a:off x="4935538" y="4073525"/>
          <a:ext cx="1790700" cy="431800"/>
        </p:xfrm>
        <a:graphic>
          <a:graphicData uri="http://schemas.openxmlformats.org/presentationml/2006/ole">
            <p:oleObj spid="_x0000_s8197" name="Equation" r:id="rId7" imgW="1790640" imgH="43164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02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502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352264" name="Line 8"/>
            <p:cNvSpPr>
              <a:spLocks noChangeShapeType="1"/>
            </p:cNvSpPr>
            <p:nvPr/>
          </p:nvSpPr>
          <p:spPr bwMode="auto">
            <a:xfrm>
              <a:off x="0" y="0"/>
              <a:ext cx="5760" cy="0"/>
            </a:xfrm>
            <a:prstGeom prst="line">
              <a:avLst/>
            </a:prstGeom>
            <a:noFill/>
            <a:ln w="25400">
              <a:solidFill>
                <a:srgbClr val="CC6600"/>
              </a:solidFill>
              <a:round/>
              <a:headEnd/>
              <a:tailEnd/>
            </a:ln>
            <a:effectLst/>
          </p:spPr>
          <p:txBody>
            <a:bodyPr lIns="92075" tIns="46038" rIns="92075" bIns="46038" anchor="ctr"/>
            <a:lstStyle/>
            <a:p>
              <a:endParaRPr lang="en-US"/>
            </a:p>
          </p:txBody>
        </p:sp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0" y="0"/>
              <a:ext cx="259" cy="4320"/>
              <a:chOff x="0" y="0"/>
              <a:chExt cx="259" cy="4320"/>
            </a:xfrm>
          </p:grpSpPr>
          <p:sp>
            <p:nvSpPr>
              <p:cNvPr id="352266" name="Rectangle 10"/>
              <p:cNvSpPr>
                <a:spLocks noChangeArrowheads="1"/>
              </p:cNvSpPr>
              <p:nvPr/>
            </p:nvSpPr>
            <p:spPr bwMode="auto">
              <a:xfrm>
                <a:off x="0" y="0"/>
                <a:ext cx="259" cy="4207"/>
              </a:xfrm>
              <a:prstGeom prst="rect">
                <a:avLst/>
              </a:prstGeom>
              <a:gradFill rotWithShape="1">
                <a:gsLst>
                  <a:gs pos="0">
                    <a:srgbClr val="CC6600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 anchor="ctr"/>
              <a:lstStyle/>
              <a:p>
                <a:endParaRPr lang="en-US"/>
              </a:p>
            </p:txBody>
          </p:sp>
          <p:sp>
            <p:nvSpPr>
              <p:cNvPr id="352267" name="Line 11"/>
              <p:cNvSpPr>
                <a:spLocks noChangeShapeType="1"/>
              </p:cNvSpPr>
              <p:nvPr/>
            </p:nvSpPr>
            <p:spPr bwMode="auto">
              <a:xfrm>
                <a:off x="0" y="0"/>
                <a:ext cx="8" cy="4320"/>
              </a:xfrm>
              <a:prstGeom prst="line">
                <a:avLst/>
              </a:prstGeom>
              <a:noFill/>
              <a:ln w="25400">
                <a:solidFill>
                  <a:srgbClr val="CC6600"/>
                </a:solidFill>
                <a:round/>
                <a:headEnd/>
                <a:tailEnd/>
              </a:ln>
              <a:effectLst/>
            </p:spPr>
            <p:txBody>
              <a:bodyPr lIns="92075" tIns="46038" rIns="92075" bIns="46038" anchor="ctr"/>
              <a:lstStyle/>
              <a:p>
                <a:endParaRPr lang="en-US"/>
              </a:p>
            </p:txBody>
          </p:sp>
        </p:grpSp>
      </p:grpSp>
      <p:sp>
        <p:nvSpPr>
          <p:cNvPr id="352258" name="Rectangle 2"/>
          <p:cNvSpPr>
            <a:spLocks noGrp="1" noChangeArrowheads="1"/>
          </p:cNvSpPr>
          <p:nvPr>
            <p:ph type="title"/>
          </p:nvPr>
        </p:nvSpPr>
        <p:spPr>
          <a:xfrm>
            <a:off x="1457325" y="101600"/>
            <a:ext cx="7481888" cy="498475"/>
          </a:xfrm>
        </p:spPr>
        <p:txBody>
          <a:bodyPr>
            <a:normAutofit fontScale="90000"/>
          </a:bodyPr>
          <a:lstStyle/>
          <a:p>
            <a:pPr algn="l">
              <a:tabLst>
                <a:tab pos="850900" algn="l"/>
              </a:tabLst>
            </a:pPr>
            <a:r>
              <a:rPr lang="en-US" sz="3200" dirty="0" smtClean="0"/>
              <a:t>11.4</a:t>
            </a:r>
            <a:r>
              <a:rPr lang="en-US" sz="3200" dirty="0"/>
              <a:t>	Finding Inverse Function Values</a:t>
            </a:r>
          </a:p>
        </p:txBody>
      </p:sp>
      <p:sp>
        <p:nvSpPr>
          <p:cNvPr id="352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077200" cy="5075237"/>
          </a:xfrm>
        </p:spPr>
        <p:txBody>
          <a:bodyPr/>
          <a:lstStyle/>
          <a:p>
            <a:pPr marL="609600" indent="-609600" defTabSz="339725">
              <a:buFontTx/>
              <a:buNone/>
              <a:tabLst>
                <a:tab pos="1544638" algn="l"/>
              </a:tabLst>
            </a:pPr>
            <a:r>
              <a:rPr lang="en-US" sz="2800" b="1" dirty="0"/>
              <a:t>Example	</a:t>
            </a:r>
            <a:r>
              <a:rPr lang="en-US" sz="2800" dirty="0"/>
              <a:t>Find the degree measure of </a:t>
            </a:r>
            <a:r>
              <a:rPr lang="en-US" sz="2800" i="1" dirty="0">
                <a:sym typeface="Symbol" pitchFamily="18" charset="2"/>
              </a:rPr>
              <a:t></a:t>
            </a:r>
            <a:r>
              <a:rPr lang="en-US" sz="2800" dirty="0">
                <a:sym typeface="Symbol" pitchFamily="18" charset="2"/>
              </a:rPr>
              <a:t> in each of the </a:t>
            </a:r>
          </a:p>
          <a:p>
            <a:pPr marL="609600" indent="-609600" defTabSz="339725">
              <a:spcBef>
                <a:spcPct val="0"/>
              </a:spcBef>
              <a:buFontTx/>
              <a:buNone/>
              <a:tabLst>
                <a:tab pos="1544638" algn="l"/>
              </a:tabLst>
            </a:pPr>
            <a:r>
              <a:rPr lang="en-US" sz="2800" dirty="0">
                <a:sym typeface="Symbol" pitchFamily="18" charset="2"/>
              </a:rPr>
              <a:t>following.</a:t>
            </a:r>
          </a:p>
          <a:p>
            <a:pPr marL="609600" indent="-609600" defTabSz="339725">
              <a:spcBef>
                <a:spcPct val="0"/>
              </a:spcBef>
              <a:buFontTx/>
              <a:buNone/>
              <a:tabLst>
                <a:tab pos="1544638" algn="l"/>
              </a:tabLst>
            </a:pPr>
            <a:endParaRPr lang="en-US" sz="2800" dirty="0">
              <a:sym typeface="Symbol" pitchFamily="18" charset="2"/>
            </a:endParaRPr>
          </a:p>
          <a:p>
            <a:pPr marL="609600" indent="-609600" defTabSz="339725">
              <a:spcBef>
                <a:spcPct val="0"/>
              </a:spcBef>
              <a:buFontTx/>
              <a:buNone/>
              <a:tabLst>
                <a:tab pos="1544638" algn="l"/>
              </a:tabLst>
            </a:pPr>
            <a:endParaRPr lang="en-US" sz="1000" dirty="0">
              <a:sym typeface="Symbol" pitchFamily="18" charset="2"/>
            </a:endParaRPr>
          </a:p>
          <a:p>
            <a:pPr marL="609600" indent="-609600" defTabSz="339725">
              <a:spcBef>
                <a:spcPct val="0"/>
              </a:spcBef>
              <a:buFontTx/>
              <a:buNone/>
              <a:tabLst>
                <a:tab pos="1544638" algn="l"/>
              </a:tabLst>
            </a:pPr>
            <a:r>
              <a:rPr lang="en-US" sz="2800" b="1" dirty="0">
                <a:sym typeface="Symbol" pitchFamily="18" charset="2"/>
              </a:rPr>
              <a:t>Solution</a:t>
            </a:r>
          </a:p>
          <a:p>
            <a:pPr marL="609600" indent="-609600" defTabSz="339725">
              <a:spcBef>
                <a:spcPct val="0"/>
              </a:spcBef>
              <a:buFontTx/>
              <a:buAutoNum type="alphaLcParenBoth"/>
              <a:tabLst>
                <a:tab pos="1544638" algn="l"/>
              </a:tabLst>
            </a:pPr>
            <a:r>
              <a:rPr lang="en-US" sz="2800" dirty="0">
                <a:sym typeface="Symbol" pitchFamily="18" charset="2"/>
              </a:rPr>
              <a:t>Since 1 &gt; 0 and </a:t>
            </a:r>
            <a:r>
              <a:rPr lang="en-US" sz="2800" dirty="0">
                <a:cs typeface="Times New Roman" pitchFamily="18" charset="0"/>
                <a:sym typeface="Symbol" pitchFamily="18" charset="2"/>
              </a:rPr>
              <a:t>–90° &lt; </a:t>
            </a:r>
            <a:r>
              <a:rPr lang="en-US" sz="2800" i="1" dirty="0">
                <a:cs typeface="Times New Roman" pitchFamily="18" charset="0"/>
                <a:sym typeface="Symbol" pitchFamily="18" charset="2"/>
              </a:rPr>
              <a:t>  &lt; </a:t>
            </a:r>
            <a:r>
              <a:rPr lang="en-US" sz="2800" dirty="0">
                <a:cs typeface="Times New Roman" pitchFamily="18" charset="0"/>
                <a:sym typeface="Symbol" pitchFamily="18" charset="2"/>
              </a:rPr>
              <a:t>90°, </a:t>
            </a:r>
            <a:r>
              <a:rPr lang="en-US" sz="2800" i="1" dirty="0">
                <a:cs typeface="Times New Roman" pitchFamily="18" charset="0"/>
                <a:sym typeface="Symbol" pitchFamily="18" charset="2"/>
              </a:rPr>
              <a:t>  </a:t>
            </a:r>
            <a:r>
              <a:rPr lang="en-US" sz="2800" dirty="0">
                <a:cs typeface="Times New Roman" pitchFamily="18" charset="0"/>
                <a:sym typeface="Symbol" pitchFamily="18" charset="2"/>
              </a:rPr>
              <a:t>must be in quadrant I. So tan </a:t>
            </a:r>
            <a:r>
              <a:rPr lang="en-US" sz="2800" i="1" dirty="0">
                <a:cs typeface="Times New Roman" pitchFamily="18" charset="0"/>
                <a:sym typeface="Symbol" pitchFamily="18" charset="2"/>
              </a:rPr>
              <a:t>  = </a:t>
            </a:r>
            <a:r>
              <a:rPr lang="en-US" sz="2800" dirty="0">
                <a:cs typeface="Times New Roman" pitchFamily="18" charset="0"/>
                <a:sym typeface="Symbol" pitchFamily="18" charset="2"/>
              </a:rPr>
              <a:t>1 leads to </a:t>
            </a:r>
            <a:r>
              <a:rPr lang="en-US" sz="2800" i="1" dirty="0">
                <a:cs typeface="Times New Roman" pitchFamily="18" charset="0"/>
                <a:sym typeface="Symbol" pitchFamily="18" charset="2"/>
              </a:rPr>
              <a:t>  </a:t>
            </a:r>
            <a:r>
              <a:rPr lang="en-US" sz="2800" dirty="0">
                <a:cs typeface="Times New Roman" pitchFamily="18" charset="0"/>
                <a:sym typeface="Symbol" pitchFamily="18" charset="2"/>
              </a:rPr>
              <a:t>= 45°.</a:t>
            </a:r>
          </a:p>
          <a:p>
            <a:pPr marL="609600" indent="-609600" defTabSz="339725">
              <a:spcBef>
                <a:spcPct val="50000"/>
              </a:spcBef>
              <a:buFontTx/>
              <a:buAutoNum type="alphaLcParenBoth"/>
              <a:tabLst>
                <a:tab pos="1544638" algn="l"/>
              </a:tabLst>
            </a:pPr>
            <a:r>
              <a:rPr lang="en-US" sz="2800" dirty="0">
                <a:cs typeface="Times New Roman" pitchFamily="18" charset="0"/>
                <a:sym typeface="Symbol" pitchFamily="18" charset="2"/>
              </a:rPr>
              <a:t>Write the equation as sec </a:t>
            </a:r>
            <a:r>
              <a:rPr lang="en-US" sz="2800" i="1" dirty="0">
                <a:cs typeface="Times New Roman" pitchFamily="18" charset="0"/>
                <a:sym typeface="Symbol" pitchFamily="18" charset="2"/>
              </a:rPr>
              <a:t>  = </a:t>
            </a:r>
            <a:r>
              <a:rPr lang="en-US" sz="2800" dirty="0">
                <a:cs typeface="Times New Roman" pitchFamily="18" charset="0"/>
                <a:sym typeface="Symbol" pitchFamily="18" charset="2"/>
              </a:rPr>
              <a:t>2. Because 2 </a:t>
            </a:r>
            <a:r>
              <a:rPr lang="en-US" sz="2800" dirty="0" smtClean="0">
                <a:cs typeface="Times New Roman" pitchFamily="18" charset="0"/>
                <a:sym typeface="Symbol" pitchFamily="18" charset="2"/>
              </a:rPr>
              <a:t>is </a:t>
            </a:r>
            <a:r>
              <a:rPr lang="en-US" sz="2800" dirty="0">
                <a:cs typeface="Times New Roman" pitchFamily="18" charset="0"/>
                <a:sym typeface="Symbol" pitchFamily="18" charset="2"/>
              </a:rPr>
              <a:t>positive, </a:t>
            </a:r>
            <a:r>
              <a:rPr lang="en-US" sz="2800" i="1" dirty="0">
                <a:cs typeface="Times New Roman" pitchFamily="18" charset="0"/>
                <a:sym typeface="Symbol" pitchFamily="18" charset="2"/>
              </a:rPr>
              <a:t>  </a:t>
            </a:r>
            <a:r>
              <a:rPr lang="en-US" sz="2800" dirty="0">
                <a:cs typeface="Times New Roman" pitchFamily="18" charset="0"/>
                <a:sym typeface="Symbol" pitchFamily="18" charset="2"/>
              </a:rPr>
              <a:t>must be in quadrant I and </a:t>
            </a:r>
            <a:r>
              <a:rPr lang="en-US" sz="2800" i="1" dirty="0">
                <a:cs typeface="Times New Roman" pitchFamily="18" charset="0"/>
                <a:sym typeface="Symbol" pitchFamily="18" charset="2"/>
              </a:rPr>
              <a:t>  = </a:t>
            </a:r>
            <a:r>
              <a:rPr lang="en-US" sz="2800" dirty="0">
                <a:cs typeface="Times New Roman" pitchFamily="18" charset="0"/>
                <a:sym typeface="Symbol" pitchFamily="18" charset="2"/>
              </a:rPr>
              <a:t>60° since sec 60° = 2.</a:t>
            </a:r>
            <a:endParaRPr lang="en-US" sz="2800" i="1" dirty="0">
              <a:cs typeface="Times New Roman" pitchFamily="18" charset="0"/>
              <a:sym typeface="Symbol" pitchFamily="18" charset="2"/>
            </a:endParaRPr>
          </a:p>
        </p:txBody>
      </p:sp>
      <p:graphicFrame>
        <p:nvGraphicFramePr>
          <p:cNvPr id="425984" name="Object 1024"/>
          <p:cNvGraphicFramePr>
            <a:graphicFrameLocks noChangeAspect="1"/>
          </p:cNvGraphicFramePr>
          <p:nvPr/>
        </p:nvGraphicFramePr>
        <p:xfrm>
          <a:off x="2209800" y="1219200"/>
          <a:ext cx="5867400" cy="457200"/>
        </p:xfrm>
        <a:graphic>
          <a:graphicData uri="http://schemas.openxmlformats.org/presentationml/2006/ole">
            <p:oleObj spid="_x0000_s9218" name="Equation" r:id="rId4" imgW="5867280" imgH="45720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2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52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354314" name="Line 10"/>
            <p:cNvSpPr>
              <a:spLocks noChangeShapeType="1"/>
            </p:cNvSpPr>
            <p:nvPr/>
          </p:nvSpPr>
          <p:spPr bwMode="auto">
            <a:xfrm>
              <a:off x="0" y="0"/>
              <a:ext cx="5760" cy="0"/>
            </a:xfrm>
            <a:prstGeom prst="line">
              <a:avLst/>
            </a:prstGeom>
            <a:noFill/>
            <a:ln w="25400">
              <a:solidFill>
                <a:srgbClr val="CC6600"/>
              </a:solidFill>
              <a:round/>
              <a:headEnd/>
              <a:tailEnd/>
            </a:ln>
            <a:effectLst/>
          </p:spPr>
          <p:txBody>
            <a:bodyPr lIns="92075" tIns="46038" rIns="92075" bIns="46038" anchor="ctr"/>
            <a:lstStyle/>
            <a:p>
              <a:endParaRPr lang="en-US"/>
            </a:p>
          </p:txBody>
        </p:sp>
        <p:grpSp>
          <p:nvGrpSpPr>
            <p:cNvPr id="3" name="Group 11"/>
            <p:cNvGrpSpPr>
              <a:grpSpLocks/>
            </p:cNvGrpSpPr>
            <p:nvPr/>
          </p:nvGrpSpPr>
          <p:grpSpPr bwMode="auto">
            <a:xfrm>
              <a:off x="0" y="0"/>
              <a:ext cx="259" cy="4320"/>
              <a:chOff x="0" y="0"/>
              <a:chExt cx="259" cy="4320"/>
            </a:xfrm>
          </p:grpSpPr>
          <p:sp>
            <p:nvSpPr>
              <p:cNvPr id="354316" name="Rectangle 12"/>
              <p:cNvSpPr>
                <a:spLocks noChangeArrowheads="1"/>
              </p:cNvSpPr>
              <p:nvPr/>
            </p:nvSpPr>
            <p:spPr bwMode="auto">
              <a:xfrm>
                <a:off x="0" y="0"/>
                <a:ext cx="259" cy="4207"/>
              </a:xfrm>
              <a:prstGeom prst="rect">
                <a:avLst/>
              </a:prstGeom>
              <a:gradFill rotWithShape="1">
                <a:gsLst>
                  <a:gs pos="0">
                    <a:srgbClr val="CC6600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 anchor="ctr"/>
              <a:lstStyle/>
              <a:p>
                <a:endParaRPr lang="en-US"/>
              </a:p>
            </p:txBody>
          </p:sp>
          <p:sp>
            <p:nvSpPr>
              <p:cNvPr id="354317" name="Line 13"/>
              <p:cNvSpPr>
                <a:spLocks noChangeShapeType="1"/>
              </p:cNvSpPr>
              <p:nvPr/>
            </p:nvSpPr>
            <p:spPr bwMode="auto">
              <a:xfrm>
                <a:off x="0" y="0"/>
                <a:ext cx="8" cy="4320"/>
              </a:xfrm>
              <a:prstGeom prst="line">
                <a:avLst/>
              </a:prstGeom>
              <a:noFill/>
              <a:ln w="25400">
                <a:solidFill>
                  <a:srgbClr val="CC6600"/>
                </a:solidFill>
                <a:round/>
                <a:headEnd/>
                <a:tailEnd/>
              </a:ln>
              <a:effectLst/>
            </p:spPr>
            <p:txBody>
              <a:bodyPr lIns="92075" tIns="46038" rIns="92075" bIns="46038" anchor="ctr"/>
              <a:lstStyle/>
              <a:p>
                <a:endParaRPr lang="en-US"/>
              </a:p>
            </p:txBody>
          </p:sp>
        </p:grpSp>
      </p:grpSp>
      <p:sp>
        <p:nvSpPr>
          <p:cNvPr id="3543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439150" cy="738187"/>
          </a:xfrm>
        </p:spPr>
        <p:txBody>
          <a:bodyPr>
            <a:normAutofit/>
          </a:bodyPr>
          <a:lstStyle/>
          <a:p>
            <a:pPr algn="l">
              <a:tabLst>
                <a:tab pos="850900" algn="l"/>
              </a:tabLst>
            </a:pPr>
            <a:r>
              <a:rPr lang="en-US" sz="3200" dirty="0" smtClean="0"/>
              <a:t>11.4</a:t>
            </a:r>
            <a:r>
              <a:rPr lang="en-US" sz="3200" dirty="0"/>
              <a:t>	Finding Inverse Functions with a </a:t>
            </a:r>
            <a:r>
              <a:rPr lang="en-US" sz="3200" dirty="0" smtClean="0"/>
              <a:t>Calculator</a:t>
            </a:r>
            <a:endParaRPr lang="en-US" sz="3200" dirty="0"/>
          </a:p>
        </p:txBody>
      </p:sp>
      <p:sp>
        <p:nvSpPr>
          <p:cNvPr id="354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8150" y="1236663"/>
            <a:ext cx="8350250" cy="5075237"/>
          </a:xfrm>
        </p:spPr>
        <p:txBody>
          <a:bodyPr/>
          <a:lstStyle/>
          <a:p>
            <a:pPr defTabSz="339725">
              <a:lnSpc>
                <a:spcPct val="90000"/>
              </a:lnSpc>
              <a:tabLst>
                <a:tab pos="1544638" algn="l"/>
              </a:tabLst>
            </a:pPr>
            <a:r>
              <a:rPr lang="en-US" sz="2400" dirty="0"/>
              <a:t>Inverse trigonometric function keys on the calculator give results for sin</a:t>
            </a:r>
            <a:r>
              <a:rPr lang="en-US" sz="2400" baseline="30000" dirty="0"/>
              <a:t>-1</a:t>
            </a:r>
            <a:r>
              <a:rPr lang="en-US" sz="2400" dirty="0"/>
              <a:t>, cos</a:t>
            </a:r>
            <a:r>
              <a:rPr lang="en-US" sz="2400" baseline="30000" dirty="0"/>
              <a:t>-1</a:t>
            </a:r>
            <a:r>
              <a:rPr lang="en-US" sz="2400" dirty="0"/>
              <a:t>, and tan</a:t>
            </a:r>
            <a:r>
              <a:rPr lang="en-US" sz="2400" baseline="30000" dirty="0"/>
              <a:t>-1</a:t>
            </a:r>
            <a:r>
              <a:rPr lang="en-US" sz="2400" dirty="0"/>
              <a:t>.</a:t>
            </a:r>
          </a:p>
          <a:p>
            <a:pPr defTabSz="339725">
              <a:lnSpc>
                <a:spcPct val="90000"/>
              </a:lnSpc>
              <a:tabLst>
                <a:tab pos="1544638" algn="l"/>
              </a:tabLst>
            </a:pPr>
            <a:r>
              <a:rPr lang="en-US" sz="2400" dirty="0"/>
              <a:t>Finding cot</a:t>
            </a:r>
            <a:r>
              <a:rPr lang="en-US" sz="2400" baseline="30000" dirty="0"/>
              <a:t>-1</a:t>
            </a:r>
            <a:r>
              <a:rPr lang="en-US" sz="2400" dirty="0"/>
              <a:t> </a:t>
            </a:r>
            <a:r>
              <a:rPr lang="en-US" sz="2400" i="1" dirty="0"/>
              <a:t>x</a:t>
            </a:r>
            <a:r>
              <a:rPr lang="en-US" sz="2400" dirty="0"/>
              <a:t>, sec</a:t>
            </a:r>
            <a:r>
              <a:rPr lang="en-US" sz="2400" baseline="30000" dirty="0"/>
              <a:t>-1</a:t>
            </a:r>
            <a:r>
              <a:rPr lang="en-US" sz="2400" dirty="0"/>
              <a:t> </a:t>
            </a:r>
            <a:r>
              <a:rPr lang="en-US" sz="2400" i="1" dirty="0"/>
              <a:t>x</a:t>
            </a:r>
            <a:r>
              <a:rPr lang="en-US" sz="2400" dirty="0"/>
              <a:t>, and csc</a:t>
            </a:r>
            <a:r>
              <a:rPr lang="en-US" sz="2400" baseline="30000" dirty="0"/>
              <a:t>-1</a:t>
            </a:r>
            <a:r>
              <a:rPr lang="en-US" sz="2400" dirty="0"/>
              <a:t> </a:t>
            </a:r>
            <a:r>
              <a:rPr lang="en-US" sz="2400" i="1" dirty="0"/>
              <a:t>x</a:t>
            </a:r>
            <a:r>
              <a:rPr lang="en-US" sz="2400" dirty="0"/>
              <a:t> with a calculator is not as straightforward.  </a:t>
            </a:r>
          </a:p>
          <a:p>
            <a:pPr lvl="1" defTabSz="339725">
              <a:lnSpc>
                <a:spcPct val="90000"/>
              </a:lnSpc>
              <a:tabLst>
                <a:tab pos="1544638" algn="l"/>
              </a:tabLst>
            </a:pPr>
            <a:r>
              <a:rPr lang="en-US" sz="2400" dirty="0"/>
              <a:t>e.g.  If </a:t>
            </a:r>
            <a:r>
              <a:rPr lang="en-US" sz="2400" i="1" dirty="0"/>
              <a:t>y</a:t>
            </a:r>
            <a:r>
              <a:rPr lang="en-US" sz="2400" dirty="0"/>
              <a:t> = sec</a:t>
            </a:r>
            <a:r>
              <a:rPr lang="en-US" sz="2400" baseline="30000" dirty="0"/>
              <a:t>-1</a:t>
            </a:r>
            <a:r>
              <a:rPr lang="en-US" sz="2400" dirty="0"/>
              <a:t> </a:t>
            </a:r>
            <a:r>
              <a:rPr lang="en-US" sz="2400" i="1" dirty="0"/>
              <a:t>x</a:t>
            </a:r>
            <a:r>
              <a:rPr lang="en-US" sz="2400" dirty="0"/>
              <a:t>, then sec </a:t>
            </a:r>
            <a:r>
              <a:rPr lang="en-US" sz="2400" i="1" dirty="0"/>
              <a:t>y</a:t>
            </a:r>
            <a:r>
              <a:rPr lang="en-US" sz="2400" dirty="0"/>
              <a:t> = </a:t>
            </a:r>
            <a:r>
              <a:rPr lang="en-US" sz="2400" i="1" dirty="0"/>
              <a:t>x</a:t>
            </a:r>
            <a:r>
              <a:rPr lang="en-US" sz="2400" dirty="0"/>
              <a:t>, must be written as follows:</a:t>
            </a:r>
          </a:p>
          <a:p>
            <a:pPr lvl="1" defTabSz="339725">
              <a:lnSpc>
                <a:spcPct val="90000"/>
              </a:lnSpc>
              <a:spcBef>
                <a:spcPct val="0"/>
              </a:spcBef>
              <a:buFontTx/>
              <a:buNone/>
              <a:tabLst>
                <a:tab pos="1544638" algn="l"/>
              </a:tabLst>
            </a:pPr>
            <a:r>
              <a:rPr lang="en-US" sz="2400" dirty="0"/>
              <a:t>	</a:t>
            </a:r>
            <a:endParaRPr lang="en-US" sz="1000" dirty="0"/>
          </a:p>
          <a:p>
            <a:pPr lvl="1" defTabSz="339725">
              <a:lnSpc>
                <a:spcPct val="90000"/>
              </a:lnSpc>
              <a:spcBef>
                <a:spcPct val="0"/>
              </a:spcBef>
              <a:buFontTx/>
              <a:buNone/>
              <a:tabLst>
                <a:tab pos="1544638" algn="l"/>
              </a:tabLst>
            </a:pPr>
            <a:r>
              <a:rPr lang="en-US" sz="2400" dirty="0"/>
              <a:t>	</a:t>
            </a:r>
          </a:p>
          <a:p>
            <a:pPr lvl="1" defTabSz="339725">
              <a:lnSpc>
                <a:spcPct val="90000"/>
              </a:lnSpc>
              <a:spcBef>
                <a:spcPct val="0"/>
              </a:spcBef>
              <a:buFontTx/>
              <a:buNone/>
              <a:tabLst>
                <a:tab pos="1544638" algn="l"/>
              </a:tabLst>
            </a:pPr>
            <a:r>
              <a:rPr lang="en-US" sz="2400" dirty="0"/>
              <a:t>	    </a:t>
            </a:r>
          </a:p>
          <a:p>
            <a:pPr lvl="1" defTabSz="339725">
              <a:lnSpc>
                <a:spcPct val="60000"/>
              </a:lnSpc>
              <a:spcBef>
                <a:spcPct val="0"/>
              </a:spcBef>
              <a:buFontTx/>
              <a:buNone/>
              <a:tabLst>
                <a:tab pos="1544638" algn="l"/>
              </a:tabLst>
            </a:pPr>
            <a:endParaRPr lang="en-US" sz="2400" dirty="0"/>
          </a:p>
          <a:p>
            <a:pPr lvl="1" defTabSz="339725">
              <a:lnSpc>
                <a:spcPct val="60000"/>
              </a:lnSpc>
              <a:spcBef>
                <a:spcPct val="0"/>
              </a:spcBef>
              <a:buFontTx/>
              <a:buNone/>
              <a:tabLst>
                <a:tab pos="1544638" algn="l"/>
              </a:tabLst>
            </a:pPr>
            <a:r>
              <a:rPr lang="en-US" sz="2400" dirty="0"/>
              <a:t>From this statement,</a:t>
            </a:r>
          </a:p>
          <a:p>
            <a:pPr lvl="1" defTabSz="339725">
              <a:lnSpc>
                <a:spcPct val="90000"/>
              </a:lnSpc>
              <a:spcBef>
                <a:spcPct val="0"/>
              </a:spcBef>
              <a:buFontTx/>
              <a:buNone/>
              <a:tabLst>
                <a:tab pos="1544638" algn="l"/>
              </a:tabLst>
            </a:pPr>
            <a:endParaRPr lang="en-US" sz="2400" dirty="0"/>
          </a:p>
          <a:p>
            <a:pPr defTabSz="339725">
              <a:lnSpc>
                <a:spcPct val="90000"/>
              </a:lnSpc>
              <a:tabLst>
                <a:tab pos="1544638" algn="l"/>
              </a:tabLst>
            </a:pPr>
            <a:r>
              <a:rPr lang="en-US" sz="2400" b="1" dirty="0"/>
              <a:t>Note: </a:t>
            </a:r>
            <a:r>
              <a:rPr lang="en-US" sz="2400" dirty="0"/>
              <a:t> Since we take the inverse tangent of the reciprocal of </a:t>
            </a:r>
            <a:r>
              <a:rPr lang="en-US" sz="2400" i="1" dirty="0"/>
              <a:t>x</a:t>
            </a:r>
            <a:r>
              <a:rPr lang="en-US" sz="2400" dirty="0"/>
              <a:t> to find cot</a:t>
            </a:r>
            <a:r>
              <a:rPr lang="en-US" sz="2400" baseline="30000" dirty="0"/>
              <a:t>-1</a:t>
            </a:r>
            <a:r>
              <a:rPr lang="en-US" sz="2400" dirty="0"/>
              <a:t> </a:t>
            </a:r>
            <a:r>
              <a:rPr lang="en-US" sz="2400" i="1" dirty="0"/>
              <a:t>x</a:t>
            </a:r>
            <a:r>
              <a:rPr lang="en-US" sz="2400" dirty="0"/>
              <a:t>, the calculator gives values of cot</a:t>
            </a:r>
            <a:r>
              <a:rPr lang="en-US" sz="2400" baseline="30000" dirty="0"/>
              <a:t>-1</a:t>
            </a:r>
            <a:r>
              <a:rPr lang="en-US" sz="2400" dirty="0"/>
              <a:t> with the same range as tan</a:t>
            </a:r>
            <a:r>
              <a:rPr lang="en-US" sz="2400" baseline="30000" dirty="0"/>
              <a:t>-1</a:t>
            </a:r>
            <a:r>
              <a:rPr lang="en-US" sz="2400" dirty="0"/>
              <a:t>, (</a:t>
            </a:r>
            <a:r>
              <a:rPr lang="en-US" sz="2400" dirty="0">
                <a:cs typeface="Times New Roman" pitchFamily="18" charset="0"/>
              </a:rPr>
              <a:t>–</a:t>
            </a:r>
            <a:r>
              <a:rPr lang="en-US" sz="2400" dirty="0">
                <a:cs typeface="Times New Roman" pitchFamily="18" charset="0"/>
                <a:sym typeface="Symbol" pitchFamily="18" charset="2"/>
              </a:rPr>
              <a:t>/2, /2), which is incorrect</a:t>
            </a:r>
            <a:r>
              <a:rPr lang="en-US" sz="2400" dirty="0"/>
              <a:t>. The proper range must be considered and the results adjusted accordingly.</a:t>
            </a:r>
            <a:endParaRPr lang="en-US" sz="2800" dirty="0"/>
          </a:p>
        </p:txBody>
      </p:sp>
      <p:graphicFrame>
        <p:nvGraphicFramePr>
          <p:cNvPr id="427008" name="Object 1024"/>
          <p:cNvGraphicFramePr>
            <a:graphicFrameLocks noChangeAspect="1"/>
          </p:cNvGraphicFramePr>
          <p:nvPr/>
        </p:nvGraphicFramePr>
        <p:xfrm>
          <a:off x="2584450" y="3163888"/>
          <a:ext cx="5003800" cy="787400"/>
        </p:xfrm>
        <a:graphic>
          <a:graphicData uri="http://schemas.openxmlformats.org/presentationml/2006/ole">
            <p:oleObj spid="_x0000_s10242" name="Equation" r:id="rId4" imgW="5003640" imgH="787320" progId="Equation.3">
              <p:embed/>
            </p:oleObj>
          </a:graphicData>
        </a:graphic>
      </p:graphicFrame>
      <p:graphicFrame>
        <p:nvGraphicFramePr>
          <p:cNvPr id="427009" name="Object 1025"/>
          <p:cNvGraphicFramePr>
            <a:graphicFrameLocks noChangeAspect="1"/>
          </p:cNvGraphicFramePr>
          <p:nvPr/>
        </p:nvGraphicFramePr>
        <p:xfrm>
          <a:off x="3611563" y="3989388"/>
          <a:ext cx="1485900" cy="723900"/>
        </p:xfrm>
        <a:graphic>
          <a:graphicData uri="http://schemas.openxmlformats.org/presentationml/2006/ole">
            <p:oleObj spid="_x0000_s10243" name="Equation" r:id="rId5" imgW="1485720" imgH="723600" progId="Equation.3">
              <p:embed/>
            </p:oleObj>
          </a:graphicData>
        </a:graphic>
      </p:graphicFrame>
      <p:graphicFrame>
        <p:nvGraphicFramePr>
          <p:cNvPr id="427010" name="Object 1026"/>
          <p:cNvGraphicFramePr>
            <a:graphicFrameLocks noChangeAspect="1"/>
          </p:cNvGraphicFramePr>
          <p:nvPr/>
        </p:nvGraphicFramePr>
        <p:xfrm>
          <a:off x="5187950" y="3995738"/>
          <a:ext cx="3797300" cy="723900"/>
        </p:xfrm>
        <a:graphic>
          <a:graphicData uri="http://schemas.openxmlformats.org/presentationml/2006/ole">
            <p:oleObj spid="_x0000_s10244" name="Equation" r:id="rId6" imgW="3797280" imgH="72360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4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54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27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543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270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27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543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356362" name="Line 10"/>
            <p:cNvSpPr>
              <a:spLocks noChangeShapeType="1"/>
            </p:cNvSpPr>
            <p:nvPr/>
          </p:nvSpPr>
          <p:spPr bwMode="auto">
            <a:xfrm>
              <a:off x="0" y="0"/>
              <a:ext cx="5760" cy="0"/>
            </a:xfrm>
            <a:prstGeom prst="line">
              <a:avLst/>
            </a:prstGeom>
            <a:noFill/>
            <a:ln w="25400">
              <a:solidFill>
                <a:srgbClr val="CC6600"/>
              </a:solidFill>
              <a:round/>
              <a:headEnd/>
              <a:tailEnd/>
            </a:ln>
            <a:effectLst/>
          </p:spPr>
          <p:txBody>
            <a:bodyPr lIns="92075" tIns="46038" rIns="92075" bIns="46038" anchor="ctr"/>
            <a:lstStyle/>
            <a:p>
              <a:endParaRPr lang="en-US"/>
            </a:p>
          </p:txBody>
        </p:sp>
        <p:grpSp>
          <p:nvGrpSpPr>
            <p:cNvPr id="3" name="Group 11"/>
            <p:cNvGrpSpPr>
              <a:grpSpLocks/>
            </p:cNvGrpSpPr>
            <p:nvPr/>
          </p:nvGrpSpPr>
          <p:grpSpPr bwMode="auto">
            <a:xfrm>
              <a:off x="0" y="0"/>
              <a:ext cx="259" cy="4320"/>
              <a:chOff x="0" y="0"/>
              <a:chExt cx="259" cy="4320"/>
            </a:xfrm>
          </p:grpSpPr>
          <p:sp>
            <p:nvSpPr>
              <p:cNvPr id="356364" name="Rectangle 12"/>
              <p:cNvSpPr>
                <a:spLocks noChangeArrowheads="1"/>
              </p:cNvSpPr>
              <p:nvPr/>
            </p:nvSpPr>
            <p:spPr bwMode="auto">
              <a:xfrm>
                <a:off x="0" y="0"/>
                <a:ext cx="259" cy="4207"/>
              </a:xfrm>
              <a:prstGeom prst="rect">
                <a:avLst/>
              </a:prstGeom>
              <a:gradFill rotWithShape="1">
                <a:gsLst>
                  <a:gs pos="0">
                    <a:srgbClr val="CC6600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 anchor="ctr"/>
              <a:lstStyle/>
              <a:p>
                <a:endParaRPr lang="en-US"/>
              </a:p>
            </p:txBody>
          </p:sp>
          <p:sp>
            <p:nvSpPr>
              <p:cNvPr id="356365" name="Line 13"/>
              <p:cNvSpPr>
                <a:spLocks noChangeShapeType="1"/>
              </p:cNvSpPr>
              <p:nvPr/>
            </p:nvSpPr>
            <p:spPr bwMode="auto">
              <a:xfrm>
                <a:off x="0" y="0"/>
                <a:ext cx="8" cy="4320"/>
              </a:xfrm>
              <a:prstGeom prst="line">
                <a:avLst/>
              </a:prstGeom>
              <a:noFill/>
              <a:ln w="25400">
                <a:solidFill>
                  <a:srgbClr val="CC6600"/>
                </a:solidFill>
                <a:round/>
                <a:headEnd/>
                <a:tailEnd/>
              </a:ln>
              <a:effectLst/>
            </p:spPr>
            <p:txBody>
              <a:bodyPr lIns="92075" tIns="46038" rIns="92075" bIns="46038" anchor="ctr"/>
              <a:lstStyle/>
              <a:p>
                <a:endParaRPr lang="en-US"/>
              </a:p>
            </p:txBody>
          </p:sp>
        </p:grpSp>
      </p:grpSp>
      <p:sp>
        <p:nvSpPr>
          <p:cNvPr id="356354" name="Rectangle 2"/>
          <p:cNvSpPr>
            <a:spLocks noGrp="1" noChangeArrowheads="1"/>
          </p:cNvSpPr>
          <p:nvPr>
            <p:ph type="title"/>
          </p:nvPr>
        </p:nvSpPr>
        <p:spPr>
          <a:xfrm>
            <a:off x="1457325" y="100013"/>
            <a:ext cx="7292975" cy="1000125"/>
          </a:xfrm>
        </p:spPr>
        <p:txBody>
          <a:bodyPr>
            <a:normAutofit fontScale="90000"/>
          </a:bodyPr>
          <a:lstStyle/>
          <a:p>
            <a:pPr algn="l">
              <a:tabLst>
                <a:tab pos="850900" algn="l"/>
              </a:tabLst>
            </a:pPr>
            <a:r>
              <a:rPr lang="en-US" sz="3200" dirty="0" smtClean="0"/>
              <a:t>11.4</a:t>
            </a:r>
            <a:r>
              <a:rPr lang="en-US" sz="3200" dirty="0"/>
              <a:t>	Finding Inverse Functions with a 		Calculator</a:t>
            </a:r>
          </a:p>
        </p:txBody>
      </p:sp>
      <p:sp>
        <p:nvSpPr>
          <p:cNvPr id="356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36663"/>
            <a:ext cx="8077200" cy="5075237"/>
          </a:xfrm>
        </p:spPr>
        <p:txBody>
          <a:bodyPr/>
          <a:lstStyle/>
          <a:p>
            <a:pPr marL="609600" indent="-609600" defTabSz="339725">
              <a:lnSpc>
                <a:spcPct val="90000"/>
              </a:lnSpc>
              <a:buFontTx/>
              <a:buNone/>
              <a:tabLst>
                <a:tab pos="1544638" algn="l"/>
              </a:tabLst>
            </a:pPr>
            <a:r>
              <a:rPr lang="en-US" sz="2400" b="1" dirty="0"/>
              <a:t>Example	</a:t>
            </a:r>
            <a:endParaRPr lang="en-US" sz="2400" dirty="0"/>
          </a:p>
          <a:p>
            <a:pPr marL="609600" indent="-609600" defTabSz="339725">
              <a:lnSpc>
                <a:spcPct val="90000"/>
              </a:lnSpc>
              <a:buFontTx/>
              <a:buAutoNum type="alphaLcParenBoth"/>
              <a:tabLst>
                <a:tab pos="1544638" algn="l"/>
              </a:tabLst>
            </a:pPr>
            <a:r>
              <a:rPr lang="en-US" sz="2400" dirty="0"/>
              <a:t>Find </a:t>
            </a:r>
            <a:r>
              <a:rPr lang="en-US" sz="2400" i="1" dirty="0"/>
              <a:t>y</a:t>
            </a:r>
            <a:r>
              <a:rPr lang="en-US" sz="2400" dirty="0"/>
              <a:t> in radians if </a:t>
            </a:r>
            <a:r>
              <a:rPr lang="en-US" sz="2400" i="1" dirty="0"/>
              <a:t>y</a:t>
            </a:r>
            <a:r>
              <a:rPr lang="en-US" sz="2400" dirty="0"/>
              <a:t> = csc</a:t>
            </a:r>
            <a:r>
              <a:rPr lang="en-US" sz="2400" baseline="30000" dirty="0"/>
              <a:t>-1</a:t>
            </a:r>
            <a:r>
              <a:rPr lang="en-US" sz="2400" dirty="0"/>
              <a:t>(</a:t>
            </a:r>
            <a:r>
              <a:rPr lang="en-US" sz="2400" dirty="0">
                <a:cs typeface="Times New Roman" pitchFamily="18" charset="0"/>
              </a:rPr>
              <a:t>–3).</a:t>
            </a:r>
          </a:p>
          <a:p>
            <a:pPr marL="609600" indent="-609600" defTabSz="339725">
              <a:lnSpc>
                <a:spcPct val="90000"/>
              </a:lnSpc>
              <a:buFontTx/>
              <a:buAutoNum type="alphaLcParenBoth"/>
              <a:tabLst>
                <a:tab pos="1544638" algn="l"/>
              </a:tabLst>
            </a:pPr>
            <a:r>
              <a:rPr lang="en-US" sz="2400" dirty="0"/>
              <a:t>Find </a:t>
            </a:r>
            <a:r>
              <a:rPr lang="en-US" sz="2400" i="1" dirty="0">
                <a:sym typeface="Symbol" pitchFamily="18" charset="2"/>
              </a:rPr>
              <a:t></a:t>
            </a:r>
            <a:r>
              <a:rPr lang="en-US" sz="2400" dirty="0">
                <a:sym typeface="Symbol" pitchFamily="18" charset="2"/>
              </a:rPr>
              <a:t>  in degrees if </a:t>
            </a:r>
            <a:r>
              <a:rPr lang="en-US" sz="2400" i="1" dirty="0">
                <a:sym typeface="Symbol" pitchFamily="18" charset="2"/>
              </a:rPr>
              <a:t></a:t>
            </a:r>
            <a:r>
              <a:rPr lang="en-US" sz="2400" dirty="0">
                <a:sym typeface="Symbol" pitchFamily="18" charset="2"/>
              </a:rPr>
              <a:t>  = </a:t>
            </a:r>
            <a:r>
              <a:rPr lang="en-US" sz="2400" dirty="0" err="1">
                <a:sym typeface="Symbol" pitchFamily="18" charset="2"/>
              </a:rPr>
              <a:t>arccot</a:t>
            </a:r>
            <a:r>
              <a:rPr lang="en-US" sz="2400" dirty="0">
                <a:sym typeface="Symbol" pitchFamily="18" charset="2"/>
              </a:rPr>
              <a:t>(</a:t>
            </a:r>
            <a:r>
              <a:rPr lang="en-US" sz="2400" dirty="0">
                <a:cs typeface="Times New Roman" pitchFamily="18" charset="0"/>
                <a:sym typeface="Symbol" pitchFamily="18" charset="2"/>
              </a:rPr>
              <a:t>–.3541).</a:t>
            </a:r>
          </a:p>
          <a:p>
            <a:pPr marL="609600" indent="-609600" defTabSz="339725">
              <a:lnSpc>
                <a:spcPct val="90000"/>
              </a:lnSpc>
              <a:buFontTx/>
              <a:buAutoNum type="alphaLcParenBoth"/>
              <a:tabLst>
                <a:tab pos="1544638" algn="l"/>
              </a:tabLst>
            </a:pPr>
            <a:endParaRPr lang="en-US" sz="1000" dirty="0">
              <a:cs typeface="Times New Roman" pitchFamily="18" charset="0"/>
              <a:sym typeface="Symbol" pitchFamily="18" charset="2"/>
            </a:endParaRPr>
          </a:p>
          <a:p>
            <a:pPr marL="609600" indent="-609600" defTabSz="339725">
              <a:lnSpc>
                <a:spcPct val="90000"/>
              </a:lnSpc>
              <a:buFontTx/>
              <a:buNone/>
              <a:tabLst>
                <a:tab pos="1544638" algn="l"/>
              </a:tabLst>
            </a:pPr>
            <a:r>
              <a:rPr lang="en-US" sz="2400" b="1" dirty="0">
                <a:sym typeface="Symbol" pitchFamily="18" charset="2"/>
              </a:rPr>
              <a:t>Solution</a:t>
            </a:r>
          </a:p>
          <a:p>
            <a:pPr marL="609600" indent="-609600" defTabSz="339725">
              <a:lnSpc>
                <a:spcPct val="90000"/>
              </a:lnSpc>
              <a:buFontTx/>
              <a:buAutoNum type="alphaLcParenBoth"/>
              <a:tabLst>
                <a:tab pos="1544638" algn="l"/>
              </a:tabLst>
            </a:pPr>
            <a:r>
              <a:rPr lang="en-US" sz="2400" dirty="0"/>
              <a:t>In radian mode, enter </a:t>
            </a:r>
            <a:r>
              <a:rPr lang="en-US" sz="2400" i="1" dirty="0"/>
              <a:t>y</a:t>
            </a:r>
            <a:r>
              <a:rPr lang="en-US" sz="2400" dirty="0"/>
              <a:t> = csc</a:t>
            </a:r>
            <a:r>
              <a:rPr lang="en-US" sz="2400" baseline="30000" dirty="0"/>
              <a:t>-1</a:t>
            </a:r>
            <a:r>
              <a:rPr lang="en-US" sz="2400" dirty="0"/>
              <a:t>(</a:t>
            </a:r>
            <a:r>
              <a:rPr lang="en-US" sz="2400" dirty="0">
                <a:cs typeface="Times New Roman" pitchFamily="18" charset="0"/>
              </a:rPr>
              <a:t>–3) </a:t>
            </a:r>
          </a:p>
          <a:p>
            <a:pPr marL="609600" indent="-609600" defTabSz="339725">
              <a:lnSpc>
                <a:spcPct val="70000"/>
              </a:lnSpc>
              <a:buFontTx/>
              <a:buNone/>
              <a:tabLst>
                <a:tab pos="1544638" algn="l"/>
              </a:tabLst>
            </a:pPr>
            <a:r>
              <a:rPr lang="en-US" sz="2400" dirty="0">
                <a:cs typeface="Times New Roman" pitchFamily="18" charset="0"/>
              </a:rPr>
              <a:t>	as sin</a:t>
            </a:r>
            <a:r>
              <a:rPr lang="en-US" sz="2400" baseline="30000" dirty="0">
                <a:cs typeface="Times New Roman" pitchFamily="18" charset="0"/>
              </a:rPr>
              <a:t>-1</a:t>
            </a:r>
            <a:r>
              <a:rPr lang="en-US" sz="2400" dirty="0">
                <a:cs typeface="Times New Roman" pitchFamily="18" charset="0"/>
              </a:rPr>
              <a:t>( </a:t>
            </a:r>
            <a:r>
              <a:rPr lang="en-US" sz="2400" dirty="0" smtClean="0">
                <a:cs typeface="Times New Roman" pitchFamily="18" charset="0"/>
              </a:rPr>
              <a:t>     </a:t>
            </a:r>
            <a:r>
              <a:rPr lang="en-US" sz="2400" dirty="0">
                <a:cs typeface="Times New Roman" pitchFamily="18" charset="0"/>
              </a:rPr>
              <a:t>) to get </a:t>
            </a:r>
            <a:r>
              <a:rPr lang="en-US" sz="2400" i="1" dirty="0">
                <a:cs typeface="Times New Roman" pitchFamily="18" charset="0"/>
              </a:rPr>
              <a:t>y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>
                <a:cs typeface="Times New Roman" pitchFamily="18" charset="0"/>
                <a:sym typeface="Symbol" pitchFamily="18" charset="2"/>
              </a:rPr>
              <a:t> –.3398369095.</a:t>
            </a:r>
          </a:p>
          <a:p>
            <a:pPr marL="609600" indent="-609600" defTabSz="339725">
              <a:lnSpc>
                <a:spcPct val="160000"/>
              </a:lnSpc>
              <a:spcBef>
                <a:spcPct val="0"/>
              </a:spcBef>
              <a:buFontTx/>
              <a:buAutoNum type="alphaLcParenBoth" startAt="2"/>
              <a:tabLst>
                <a:tab pos="1544638" algn="l"/>
              </a:tabLst>
            </a:pPr>
            <a:r>
              <a:rPr lang="en-US" sz="2400" dirty="0">
                <a:cs typeface="Times New Roman" pitchFamily="18" charset="0"/>
              </a:rPr>
              <a:t>In degree mode, the calculator gives</a:t>
            </a:r>
          </a:p>
          <a:p>
            <a:pPr marL="609600" indent="-609600" defTabSz="339725">
              <a:lnSpc>
                <a:spcPct val="90000"/>
              </a:lnSpc>
              <a:spcBef>
                <a:spcPct val="0"/>
              </a:spcBef>
              <a:buFontTx/>
              <a:buNone/>
              <a:tabLst>
                <a:tab pos="1544638" algn="l"/>
              </a:tabLst>
            </a:pPr>
            <a:r>
              <a:rPr lang="en-US" sz="2400" dirty="0">
                <a:cs typeface="Times New Roman" pitchFamily="18" charset="0"/>
              </a:rPr>
              <a:t>	inverse tangent values of a negative</a:t>
            </a:r>
          </a:p>
          <a:p>
            <a:pPr marL="609600" indent="-609600" defTabSz="339725">
              <a:lnSpc>
                <a:spcPct val="90000"/>
              </a:lnSpc>
              <a:spcBef>
                <a:spcPct val="0"/>
              </a:spcBef>
              <a:buFontTx/>
              <a:buNone/>
              <a:tabLst>
                <a:tab pos="1544638" algn="l"/>
              </a:tabLst>
            </a:pPr>
            <a:r>
              <a:rPr lang="en-US" sz="2400" dirty="0">
                <a:cs typeface="Times New Roman" pitchFamily="18" charset="0"/>
              </a:rPr>
              <a:t>	number as a quadrant IV angle. But</a:t>
            </a:r>
          </a:p>
          <a:p>
            <a:pPr marL="609600" indent="-609600" defTabSz="339725">
              <a:lnSpc>
                <a:spcPct val="90000"/>
              </a:lnSpc>
              <a:spcBef>
                <a:spcPct val="0"/>
              </a:spcBef>
              <a:buFontTx/>
              <a:buNone/>
              <a:tabLst>
                <a:tab pos="1544638" algn="l"/>
              </a:tabLst>
            </a:pPr>
            <a:r>
              <a:rPr lang="en-US" sz="2400" dirty="0">
                <a:cs typeface="Times New Roman" pitchFamily="18" charset="0"/>
              </a:rPr>
              <a:t>	</a:t>
            </a:r>
            <a:r>
              <a:rPr lang="en-US" sz="2400" i="1" dirty="0">
                <a:sym typeface="Symbol" pitchFamily="18" charset="2"/>
              </a:rPr>
              <a:t></a:t>
            </a:r>
            <a:r>
              <a:rPr lang="en-US" sz="2400" dirty="0">
                <a:cs typeface="Times New Roman" pitchFamily="18" charset="0"/>
              </a:rPr>
              <a:t>  must be in quadrant II for a negative </a:t>
            </a:r>
          </a:p>
          <a:p>
            <a:pPr marL="609600" indent="-609600" defTabSz="339725">
              <a:lnSpc>
                <a:spcPct val="90000"/>
              </a:lnSpc>
              <a:spcBef>
                <a:spcPct val="0"/>
              </a:spcBef>
              <a:buFontTx/>
              <a:buNone/>
              <a:tabLst>
                <a:tab pos="1544638" algn="l"/>
              </a:tabLst>
            </a:pPr>
            <a:r>
              <a:rPr lang="en-US" sz="2400" dirty="0">
                <a:cs typeface="Times New Roman" pitchFamily="18" charset="0"/>
              </a:rPr>
              <a:t>	number, so we enter </a:t>
            </a:r>
            <a:r>
              <a:rPr lang="en-US" sz="2400" dirty="0" err="1">
                <a:sym typeface="Symbol" pitchFamily="18" charset="2"/>
              </a:rPr>
              <a:t>arccot</a:t>
            </a:r>
            <a:r>
              <a:rPr lang="en-US" sz="2400" dirty="0">
                <a:sym typeface="Symbol" pitchFamily="18" charset="2"/>
              </a:rPr>
              <a:t>(</a:t>
            </a:r>
            <a:r>
              <a:rPr lang="en-US" sz="2400" dirty="0">
                <a:cs typeface="Times New Roman" pitchFamily="18" charset="0"/>
                <a:sym typeface="Symbol" pitchFamily="18" charset="2"/>
              </a:rPr>
              <a:t>–.3541) as </a:t>
            </a:r>
          </a:p>
          <a:p>
            <a:pPr marL="609600" indent="-609600" defTabSz="339725">
              <a:lnSpc>
                <a:spcPct val="90000"/>
              </a:lnSpc>
              <a:spcBef>
                <a:spcPct val="0"/>
              </a:spcBef>
              <a:buFontTx/>
              <a:buNone/>
              <a:tabLst>
                <a:tab pos="1544638" algn="l"/>
              </a:tabLst>
            </a:pPr>
            <a:r>
              <a:rPr lang="en-US" sz="2400" dirty="0">
                <a:cs typeface="Times New Roman" pitchFamily="18" charset="0"/>
              </a:rPr>
              <a:t>	tan</a:t>
            </a:r>
            <a:r>
              <a:rPr lang="en-US" sz="2400" baseline="30000" dirty="0">
                <a:cs typeface="Times New Roman" pitchFamily="18" charset="0"/>
              </a:rPr>
              <a:t>-1</a:t>
            </a:r>
            <a:r>
              <a:rPr lang="en-US" sz="2400" dirty="0">
                <a:cs typeface="Times New Roman" pitchFamily="18" charset="0"/>
              </a:rPr>
              <a:t>(1/ </a:t>
            </a:r>
            <a:r>
              <a:rPr lang="en-US" sz="2400" dirty="0">
                <a:cs typeface="Times New Roman" pitchFamily="18" charset="0"/>
                <a:sym typeface="Symbol" pitchFamily="18" charset="2"/>
              </a:rPr>
              <a:t>–.3541) +180°, </a:t>
            </a:r>
            <a:r>
              <a:rPr lang="en-US" sz="2400" i="1" dirty="0">
                <a:sym typeface="Symbol" pitchFamily="18" charset="2"/>
              </a:rPr>
              <a:t></a:t>
            </a:r>
            <a:r>
              <a:rPr lang="en-US" sz="2400" dirty="0">
                <a:cs typeface="Times New Roman" pitchFamily="18" charset="0"/>
              </a:rPr>
              <a:t>  </a:t>
            </a:r>
            <a:r>
              <a:rPr lang="en-US" sz="2400">
                <a:cs typeface="Times New Roman" pitchFamily="18" charset="0"/>
                <a:sym typeface="Symbol" pitchFamily="18" charset="2"/>
              </a:rPr>
              <a:t> </a:t>
            </a:r>
            <a:r>
              <a:rPr lang="en-US" sz="2400" smtClean="0">
                <a:cs typeface="Times New Roman" pitchFamily="18" charset="0"/>
                <a:sym typeface="Symbol" pitchFamily="18" charset="2"/>
              </a:rPr>
              <a:t>109.4990544</a:t>
            </a:r>
            <a:r>
              <a:rPr lang="en-US" sz="2400" dirty="0">
                <a:cs typeface="Times New Roman" pitchFamily="18" charset="0"/>
                <a:sym typeface="Symbol" pitchFamily="18" charset="2"/>
              </a:rPr>
              <a:t>°.</a:t>
            </a:r>
          </a:p>
        </p:txBody>
      </p:sp>
      <p:graphicFrame>
        <p:nvGraphicFramePr>
          <p:cNvPr id="428032" name="Object 1024"/>
          <p:cNvGraphicFramePr>
            <a:graphicFrameLocks noChangeAspect="1"/>
          </p:cNvGraphicFramePr>
          <p:nvPr/>
        </p:nvGraphicFramePr>
        <p:xfrm>
          <a:off x="2227263" y="3362325"/>
          <a:ext cx="419100" cy="431800"/>
        </p:xfrm>
        <a:graphic>
          <a:graphicData uri="http://schemas.openxmlformats.org/presentationml/2006/ole">
            <p:oleObj spid="_x0000_s11266" name="Equation" r:id="rId4" imgW="419040" imgH="431640" progId="Equation.3">
              <p:embed/>
            </p:oleObj>
          </a:graphicData>
        </a:graphic>
      </p:graphicFrame>
      <p:pic>
        <p:nvPicPr>
          <p:cNvPr id="356358" name="Picture 6" descr="09_2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318250" y="3151188"/>
            <a:ext cx="2541588" cy="174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6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28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56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56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56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563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563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563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5635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5635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358420" name="Line 20"/>
            <p:cNvSpPr>
              <a:spLocks noChangeShapeType="1"/>
            </p:cNvSpPr>
            <p:nvPr/>
          </p:nvSpPr>
          <p:spPr bwMode="auto">
            <a:xfrm>
              <a:off x="0" y="0"/>
              <a:ext cx="5760" cy="0"/>
            </a:xfrm>
            <a:prstGeom prst="line">
              <a:avLst/>
            </a:prstGeom>
            <a:noFill/>
            <a:ln w="25400">
              <a:solidFill>
                <a:srgbClr val="CC6600"/>
              </a:solidFill>
              <a:round/>
              <a:headEnd/>
              <a:tailEnd/>
            </a:ln>
            <a:effectLst/>
          </p:spPr>
          <p:txBody>
            <a:bodyPr lIns="92075" tIns="46038" rIns="92075" bIns="46038" anchor="ctr"/>
            <a:lstStyle/>
            <a:p>
              <a:endParaRPr lang="en-US"/>
            </a:p>
          </p:txBody>
        </p:sp>
        <p:grpSp>
          <p:nvGrpSpPr>
            <p:cNvPr id="3" name="Group 21"/>
            <p:cNvGrpSpPr>
              <a:grpSpLocks/>
            </p:cNvGrpSpPr>
            <p:nvPr/>
          </p:nvGrpSpPr>
          <p:grpSpPr bwMode="auto">
            <a:xfrm>
              <a:off x="0" y="0"/>
              <a:ext cx="259" cy="4320"/>
              <a:chOff x="0" y="0"/>
              <a:chExt cx="259" cy="4320"/>
            </a:xfrm>
          </p:grpSpPr>
          <p:sp>
            <p:nvSpPr>
              <p:cNvPr id="358422" name="Rectangle 22"/>
              <p:cNvSpPr>
                <a:spLocks noChangeArrowheads="1"/>
              </p:cNvSpPr>
              <p:nvPr/>
            </p:nvSpPr>
            <p:spPr bwMode="auto">
              <a:xfrm>
                <a:off x="0" y="0"/>
                <a:ext cx="259" cy="4207"/>
              </a:xfrm>
              <a:prstGeom prst="rect">
                <a:avLst/>
              </a:prstGeom>
              <a:gradFill rotWithShape="1">
                <a:gsLst>
                  <a:gs pos="0">
                    <a:srgbClr val="CC6600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 anchor="ctr"/>
              <a:lstStyle/>
              <a:p>
                <a:endParaRPr lang="en-US"/>
              </a:p>
            </p:txBody>
          </p:sp>
          <p:sp>
            <p:nvSpPr>
              <p:cNvPr id="358423" name="Line 23"/>
              <p:cNvSpPr>
                <a:spLocks noChangeShapeType="1"/>
              </p:cNvSpPr>
              <p:nvPr/>
            </p:nvSpPr>
            <p:spPr bwMode="auto">
              <a:xfrm>
                <a:off x="0" y="0"/>
                <a:ext cx="8" cy="4320"/>
              </a:xfrm>
              <a:prstGeom prst="line">
                <a:avLst/>
              </a:prstGeom>
              <a:noFill/>
              <a:ln w="25400">
                <a:solidFill>
                  <a:srgbClr val="CC6600"/>
                </a:solidFill>
                <a:round/>
                <a:headEnd/>
                <a:tailEnd/>
              </a:ln>
              <a:effectLst/>
            </p:spPr>
            <p:txBody>
              <a:bodyPr lIns="92075" tIns="46038" rIns="92075" bIns="46038" anchor="ctr"/>
              <a:lstStyle/>
              <a:p>
                <a:endParaRPr lang="en-US"/>
              </a:p>
            </p:txBody>
          </p:sp>
        </p:grpSp>
      </p:grpSp>
      <p:sp>
        <p:nvSpPr>
          <p:cNvPr id="358402" name="Rectangle 2"/>
          <p:cNvSpPr>
            <a:spLocks noGrp="1" noChangeArrowheads="1"/>
          </p:cNvSpPr>
          <p:nvPr>
            <p:ph type="title"/>
          </p:nvPr>
        </p:nvSpPr>
        <p:spPr>
          <a:xfrm>
            <a:off x="1457325" y="101600"/>
            <a:ext cx="7481888" cy="498475"/>
          </a:xfrm>
        </p:spPr>
        <p:txBody>
          <a:bodyPr>
            <a:normAutofit fontScale="90000"/>
          </a:bodyPr>
          <a:lstStyle/>
          <a:p>
            <a:pPr algn="l">
              <a:tabLst>
                <a:tab pos="850900" algn="l"/>
              </a:tabLst>
            </a:pPr>
            <a:r>
              <a:rPr lang="en-US" sz="3200" dirty="0" smtClean="0"/>
              <a:t>11.4</a:t>
            </a:r>
            <a:r>
              <a:rPr lang="en-US" sz="3200" dirty="0"/>
              <a:t>	Finding Function Values</a:t>
            </a:r>
          </a:p>
        </p:txBody>
      </p:sp>
      <p:sp>
        <p:nvSpPr>
          <p:cNvPr id="358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36663"/>
            <a:ext cx="8077200" cy="5075237"/>
          </a:xfrm>
        </p:spPr>
        <p:txBody>
          <a:bodyPr/>
          <a:lstStyle/>
          <a:p>
            <a:pPr marL="609600" indent="-609600" defTabSz="339725">
              <a:buFontTx/>
              <a:buNone/>
              <a:tabLst>
                <a:tab pos="1544638" algn="l"/>
              </a:tabLst>
            </a:pPr>
            <a:r>
              <a:rPr lang="en-US" sz="2400" b="1" dirty="0"/>
              <a:t>Example	</a:t>
            </a:r>
            <a:r>
              <a:rPr lang="en-US" sz="2400" dirty="0"/>
              <a:t>Evaluate each expression without a calculator.</a:t>
            </a:r>
          </a:p>
          <a:p>
            <a:pPr marL="609600" indent="-609600" defTabSz="339725">
              <a:buFontTx/>
              <a:buNone/>
              <a:tabLst>
                <a:tab pos="1544638" algn="l"/>
              </a:tabLst>
            </a:pPr>
            <a:endParaRPr lang="en-US" sz="2400" dirty="0"/>
          </a:p>
          <a:p>
            <a:pPr marL="609600" indent="-609600" defTabSz="339725">
              <a:lnSpc>
                <a:spcPct val="130000"/>
              </a:lnSpc>
              <a:buFontTx/>
              <a:buNone/>
              <a:tabLst>
                <a:tab pos="1544638" algn="l"/>
              </a:tabLst>
            </a:pPr>
            <a:r>
              <a:rPr lang="en-US" sz="2400" b="1" dirty="0"/>
              <a:t>Solution</a:t>
            </a:r>
            <a:endParaRPr lang="en-US" sz="2400" dirty="0"/>
          </a:p>
          <a:p>
            <a:pPr marL="609600" indent="-609600" defTabSz="339725">
              <a:spcBef>
                <a:spcPct val="0"/>
              </a:spcBef>
              <a:buFontTx/>
              <a:buAutoNum type="alphaLcParenBoth"/>
              <a:tabLst>
                <a:tab pos="1544638" algn="l"/>
              </a:tabLst>
            </a:pPr>
            <a:r>
              <a:rPr lang="en-US" sz="2400" dirty="0"/>
              <a:t>Let </a:t>
            </a:r>
            <a:r>
              <a:rPr lang="en-US" sz="2400" i="1" dirty="0">
                <a:sym typeface="Symbol" pitchFamily="18" charset="2"/>
              </a:rPr>
              <a:t></a:t>
            </a:r>
            <a:r>
              <a:rPr lang="en-US" sz="2400" dirty="0">
                <a:sym typeface="Symbol" pitchFamily="18" charset="2"/>
              </a:rPr>
              <a:t>  = tan</a:t>
            </a:r>
            <a:r>
              <a:rPr lang="en-US" sz="2400" baseline="30000" dirty="0">
                <a:sym typeface="Symbol" pitchFamily="18" charset="2"/>
              </a:rPr>
              <a:t>-1</a:t>
            </a:r>
            <a:r>
              <a:rPr lang="en-US" sz="2400" dirty="0">
                <a:sym typeface="Symbol" pitchFamily="18" charset="2"/>
              </a:rPr>
              <a:t>    so that tan </a:t>
            </a:r>
            <a:r>
              <a:rPr lang="en-US" sz="2400" i="1" dirty="0">
                <a:sym typeface="Symbol" pitchFamily="18" charset="2"/>
              </a:rPr>
              <a:t></a:t>
            </a:r>
            <a:r>
              <a:rPr lang="en-US" sz="2400" dirty="0">
                <a:sym typeface="Symbol" pitchFamily="18" charset="2"/>
              </a:rPr>
              <a:t>  </a:t>
            </a:r>
            <a:r>
              <a:rPr lang="en-US" sz="2400" dirty="0" smtClean="0">
                <a:sym typeface="Symbol" pitchFamily="18" charset="2"/>
              </a:rPr>
              <a:t>=    </a:t>
            </a:r>
            <a:r>
              <a:rPr lang="en-US" sz="2400" dirty="0">
                <a:sym typeface="Symbol" pitchFamily="18" charset="2"/>
              </a:rPr>
              <a:t>. Since     </a:t>
            </a:r>
          </a:p>
          <a:p>
            <a:pPr marL="609600" indent="-609600" defTabSz="339725">
              <a:spcBef>
                <a:spcPct val="0"/>
              </a:spcBef>
              <a:buFontTx/>
              <a:buNone/>
              <a:tabLst>
                <a:tab pos="1544638" algn="l"/>
              </a:tabLst>
            </a:pPr>
            <a:r>
              <a:rPr lang="en-US" sz="2400" dirty="0">
                <a:sym typeface="Symbol" pitchFamily="18" charset="2"/>
              </a:rPr>
              <a:t>	is positive, </a:t>
            </a:r>
            <a:r>
              <a:rPr lang="en-US" sz="2400" i="1" dirty="0">
                <a:sym typeface="Symbol" pitchFamily="18" charset="2"/>
              </a:rPr>
              <a:t></a:t>
            </a:r>
            <a:r>
              <a:rPr lang="en-US" sz="2400" dirty="0">
                <a:sym typeface="Symbol" pitchFamily="18" charset="2"/>
              </a:rPr>
              <a:t>  is in quadrant I. We sketch </a:t>
            </a:r>
          </a:p>
          <a:p>
            <a:pPr marL="609600" indent="-609600" defTabSz="339725">
              <a:spcBef>
                <a:spcPct val="0"/>
              </a:spcBef>
              <a:buFontTx/>
              <a:buNone/>
              <a:tabLst>
                <a:tab pos="1544638" algn="l"/>
              </a:tabLst>
            </a:pPr>
            <a:r>
              <a:rPr lang="en-US" sz="2400" dirty="0">
                <a:sym typeface="Symbol" pitchFamily="18" charset="2"/>
              </a:rPr>
              <a:t>	the figure to the right , so</a:t>
            </a:r>
          </a:p>
          <a:p>
            <a:pPr marL="609600" indent="-609600" defTabSz="339725">
              <a:lnSpc>
                <a:spcPct val="130000"/>
              </a:lnSpc>
              <a:spcBef>
                <a:spcPct val="0"/>
              </a:spcBef>
              <a:buFontTx/>
              <a:buAutoNum type="alphaLcParenBoth"/>
              <a:tabLst>
                <a:tab pos="1544638" algn="l"/>
              </a:tabLst>
            </a:pPr>
            <a:endParaRPr lang="en-US" sz="2400" dirty="0">
              <a:sym typeface="Symbol" pitchFamily="18" charset="2"/>
            </a:endParaRPr>
          </a:p>
          <a:p>
            <a:pPr marL="609600" indent="-609600" defTabSz="339725">
              <a:lnSpc>
                <a:spcPct val="130000"/>
              </a:lnSpc>
              <a:spcBef>
                <a:spcPct val="0"/>
              </a:spcBef>
              <a:buFontTx/>
              <a:buAutoNum type="alphaLcParenBoth"/>
              <a:tabLst>
                <a:tab pos="1544638" algn="l"/>
              </a:tabLst>
            </a:pPr>
            <a:endParaRPr lang="en-US" sz="2400" dirty="0">
              <a:sym typeface="Symbol" pitchFamily="18" charset="2"/>
            </a:endParaRPr>
          </a:p>
          <a:p>
            <a:pPr marL="609600" indent="-609600" defTabSz="339725">
              <a:lnSpc>
                <a:spcPct val="130000"/>
              </a:lnSpc>
              <a:spcBef>
                <a:spcPct val="0"/>
              </a:spcBef>
              <a:buFontTx/>
              <a:buAutoNum type="alphaLcParenBoth" startAt="2"/>
              <a:tabLst>
                <a:tab pos="1544638" algn="l"/>
              </a:tabLst>
            </a:pPr>
            <a:r>
              <a:rPr lang="en-US" sz="2400" dirty="0">
                <a:sym typeface="Symbol" pitchFamily="18" charset="2"/>
              </a:rPr>
              <a:t>Let </a:t>
            </a:r>
            <a:r>
              <a:rPr lang="en-US" sz="2400" i="1" dirty="0">
                <a:sym typeface="Symbol" pitchFamily="18" charset="2"/>
              </a:rPr>
              <a:t>A</a:t>
            </a:r>
            <a:r>
              <a:rPr lang="en-US" sz="2400" dirty="0">
                <a:sym typeface="Symbol" pitchFamily="18" charset="2"/>
              </a:rPr>
              <a:t> = cos</a:t>
            </a:r>
            <a:r>
              <a:rPr lang="en-US" sz="2400" baseline="30000" dirty="0">
                <a:sym typeface="Symbol" pitchFamily="18" charset="2"/>
              </a:rPr>
              <a:t>-1</a:t>
            </a:r>
            <a:r>
              <a:rPr lang="en-US" sz="2400" dirty="0">
                <a:sym typeface="Symbol" pitchFamily="18" charset="2"/>
              </a:rPr>
              <a:t>(       ). Then </a:t>
            </a:r>
            <a:r>
              <a:rPr lang="en-US" sz="2400" dirty="0" err="1">
                <a:sym typeface="Symbol" pitchFamily="18" charset="2"/>
              </a:rPr>
              <a:t>cos</a:t>
            </a:r>
            <a:r>
              <a:rPr lang="en-US" sz="2400" dirty="0">
                <a:sym typeface="Symbol" pitchFamily="18" charset="2"/>
              </a:rPr>
              <a:t> </a:t>
            </a:r>
            <a:r>
              <a:rPr lang="en-US" sz="2400" i="1" dirty="0">
                <a:sym typeface="Symbol" pitchFamily="18" charset="2"/>
              </a:rPr>
              <a:t>A</a:t>
            </a:r>
            <a:r>
              <a:rPr lang="en-US" sz="2400" dirty="0">
                <a:sym typeface="Symbol" pitchFamily="18" charset="2"/>
              </a:rPr>
              <a:t> =        .</a:t>
            </a:r>
          </a:p>
          <a:p>
            <a:pPr marL="609600" indent="-609600" defTabSz="339725">
              <a:spcBef>
                <a:spcPct val="0"/>
              </a:spcBef>
              <a:buFontTx/>
              <a:buNone/>
              <a:tabLst>
                <a:tab pos="1544638" algn="l"/>
              </a:tabLst>
            </a:pPr>
            <a:r>
              <a:rPr lang="en-US" sz="2400" dirty="0">
                <a:sym typeface="Symbol" pitchFamily="18" charset="2"/>
              </a:rPr>
              <a:t>	Since cos</a:t>
            </a:r>
            <a:r>
              <a:rPr lang="en-US" sz="2400" baseline="30000" dirty="0">
                <a:sym typeface="Symbol" pitchFamily="18" charset="2"/>
              </a:rPr>
              <a:t>-1</a:t>
            </a:r>
            <a:r>
              <a:rPr lang="en-US" sz="2400" dirty="0">
                <a:sym typeface="Symbol" pitchFamily="18" charset="2"/>
              </a:rPr>
              <a:t> </a:t>
            </a:r>
            <a:r>
              <a:rPr lang="en-US" sz="2400" i="1" dirty="0">
                <a:sym typeface="Symbol" pitchFamily="18" charset="2"/>
              </a:rPr>
              <a:t>x</a:t>
            </a:r>
            <a:r>
              <a:rPr lang="en-US" sz="2400" dirty="0">
                <a:sym typeface="Symbol" pitchFamily="18" charset="2"/>
              </a:rPr>
              <a:t> for a negative </a:t>
            </a:r>
            <a:r>
              <a:rPr lang="en-US" sz="2400" i="1" dirty="0">
                <a:sym typeface="Symbol" pitchFamily="18" charset="2"/>
              </a:rPr>
              <a:t>x</a:t>
            </a:r>
            <a:r>
              <a:rPr lang="en-US" sz="2400" dirty="0">
                <a:sym typeface="Symbol" pitchFamily="18" charset="2"/>
              </a:rPr>
              <a:t> is in </a:t>
            </a:r>
          </a:p>
          <a:p>
            <a:pPr marL="609600" indent="-609600" defTabSz="339725">
              <a:spcBef>
                <a:spcPct val="0"/>
              </a:spcBef>
              <a:buFontTx/>
              <a:buNone/>
              <a:tabLst>
                <a:tab pos="1544638" algn="l"/>
              </a:tabLst>
            </a:pPr>
            <a:r>
              <a:rPr lang="en-US" sz="2400" dirty="0">
                <a:sym typeface="Symbol" pitchFamily="18" charset="2"/>
              </a:rPr>
              <a:t>	quadrant II, sketch </a:t>
            </a:r>
            <a:r>
              <a:rPr lang="en-US" sz="2400" i="1" dirty="0">
                <a:sym typeface="Symbol" pitchFamily="18" charset="2"/>
              </a:rPr>
              <a:t>A</a:t>
            </a:r>
            <a:r>
              <a:rPr lang="en-US" sz="2400" dirty="0">
                <a:sym typeface="Symbol" pitchFamily="18" charset="2"/>
              </a:rPr>
              <a:t> in quadrant II.</a:t>
            </a:r>
          </a:p>
        </p:txBody>
      </p:sp>
      <p:graphicFrame>
        <p:nvGraphicFramePr>
          <p:cNvPr id="429056" name="Object 1024"/>
          <p:cNvGraphicFramePr>
            <a:graphicFrameLocks noChangeAspect="1"/>
          </p:cNvGraphicFramePr>
          <p:nvPr/>
        </p:nvGraphicFramePr>
        <p:xfrm>
          <a:off x="700088" y="1657350"/>
          <a:ext cx="5613400" cy="469900"/>
        </p:xfrm>
        <a:graphic>
          <a:graphicData uri="http://schemas.openxmlformats.org/presentationml/2006/ole">
            <p:oleObj spid="_x0000_s12290" name="Equation" r:id="rId4" imgW="5613120" imgH="469800" progId="Equation.3">
              <p:embed/>
            </p:oleObj>
          </a:graphicData>
        </a:graphic>
      </p:graphicFrame>
      <p:graphicFrame>
        <p:nvGraphicFramePr>
          <p:cNvPr id="429057" name="Object 1025"/>
          <p:cNvGraphicFramePr>
            <a:graphicFrameLocks noChangeAspect="1"/>
          </p:cNvGraphicFramePr>
          <p:nvPr/>
        </p:nvGraphicFramePr>
        <p:xfrm>
          <a:off x="2905125" y="2647950"/>
          <a:ext cx="165100" cy="431800"/>
        </p:xfrm>
        <a:graphic>
          <a:graphicData uri="http://schemas.openxmlformats.org/presentationml/2006/ole">
            <p:oleObj spid="_x0000_s12291" name="Equation" r:id="rId5" imgW="164880" imgH="431640" progId="Equation.3">
              <p:embed/>
            </p:oleObj>
          </a:graphicData>
        </a:graphic>
      </p:graphicFrame>
      <p:graphicFrame>
        <p:nvGraphicFramePr>
          <p:cNvPr id="429058" name="Object 1026"/>
          <p:cNvGraphicFramePr>
            <a:graphicFrameLocks noChangeAspect="1"/>
          </p:cNvGraphicFramePr>
          <p:nvPr/>
        </p:nvGraphicFramePr>
        <p:xfrm>
          <a:off x="5064125" y="2606675"/>
          <a:ext cx="165100" cy="431800"/>
        </p:xfrm>
        <a:graphic>
          <a:graphicData uri="http://schemas.openxmlformats.org/presentationml/2006/ole">
            <p:oleObj spid="_x0000_s12292" name="Equation" r:id="rId6" imgW="164880" imgH="431640" progId="Equation.3">
              <p:embed/>
            </p:oleObj>
          </a:graphicData>
        </a:graphic>
      </p:graphicFrame>
      <p:graphicFrame>
        <p:nvGraphicFramePr>
          <p:cNvPr id="429059" name="Object 1027"/>
          <p:cNvGraphicFramePr>
            <a:graphicFrameLocks noChangeAspect="1"/>
          </p:cNvGraphicFramePr>
          <p:nvPr/>
        </p:nvGraphicFramePr>
        <p:xfrm>
          <a:off x="6145213" y="2657475"/>
          <a:ext cx="165100" cy="431800"/>
        </p:xfrm>
        <a:graphic>
          <a:graphicData uri="http://schemas.openxmlformats.org/presentationml/2006/ole">
            <p:oleObj spid="_x0000_s12293" name="Equation" r:id="rId7" imgW="164880" imgH="431640" progId="Equation.3">
              <p:embed/>
            </p:oleObj>
          </a:graphicData>
        </a:graphic>
      </p:graphicFrame>
      <p:graphicFrame>
        <p:nvGraphicFramePr>
          <p:cNvPr id="429060" name="Object 1028"/>
          <p:cNvGraphicFramePr>
            <a:graphicFrameLocks noChangeAspect="1"/>
          </p:cNvGraphicFramePr>
          <p:nvPr/>
        </p:nvGraphicFramePr>
        <p:xfrm>
          <a:off x="1709738" y="3836988"/>
          <a:ext cx="4305300" cy="774700"/>
        </p:xfrm>
        <a:graphic>
          <a:graphicData uri="http://schemas.openxmlformats.org/presentationml/2006/ole">
            <p:oleObj spid="_x0000_s12294" name="Equation" r:id="rId8" imgW="4305240" imgH="774360" progId="Equation.3">
              <p:embed/>
            </p:oleObj>
          </a:graphicData>
        </a:graphic>
      </p:graphicFrame>
      <p:graphicFrame>
        <p:nvGraphicFramePr>
          <p:cNvPr id="429061" name="Object 1029"/>
          <p:cNvGraphicFramePr>
            <a:graphicFrameLocks noChangeAspect="1"/>
          </p:cNvGraphicFramePr>
          <p:nvPr/>
        </p:nvGraphicFramePr>
        <p:xfrm>
          <a:off x="2895600" y="4724400"/>
          <a:ext cx="482600" cy="431800"/>
        </p:xfrm>
        <a:graphic>
          <a:graphicData uri="http://schemas.openxmlformats.org/presentationml/2006/ole">
            <p:oleObj spid="_x0000_s12295" name="Equation" r:id="rId9" imgW="482400" imgH="431640" progId="Equation.3">
              <p:embed/>
            </p:oleObj>
          </a:graphicData>
        </a:graphic>
      </p:graphicFrame>
      <p:graphicFrame>
        <p:nvGraphicFramePr>
          <p:cNvPr id="429062" name="Object 1030"/>
          <p:cNvGraphicFramePr>
            <a:graphicFrameLocks noChangeAspect="1"/>
          </p:cNvGraphicFramePr>
          <p:nvPr/>
        </p:nvGraphicFramePr>
        <p:xfrm>
          <a:off x="5181600" y="4724400"/>
          <a:ext cx="482600" cy="431800"/>
        </p:xfrm>
        <a:graphic>
          <a:graphicData uri="http://schemas.openxmlformats.org/presentationml/2006/ole">
            <p:oleObj spid="_x0000_s12296" name="Equation" r:id="rId10" imgW="482400" imgH="431640" progId="Equation.3">
              <p:embed/>
            </p:oleObj>
          </a:graphicData>
        </a:graphic>
      </p:graphicFrame>
      <p:graphicFrame>
        <p:nvGraphicFramePr>
          <p:cNvPr id="429063" name="Object 1031"/>
          <p:cNvGraphicFramePr>
            <a:graphicFrameLocks noChangeAspect="1"/>
          </p:cNvGraphicFramePr>
          <p:nvPr/>
        </p:nvGraphicFramePr>
        <p:xfrm>
          <a:off x="1716088" y="5984875"/>
          <a:ext cx="3594100" cy="431800"/>
        </p:xfrm>
        <a:graphic>
          <a:graphicData uri="http://schemas.openxmlformats.org/presentationml/2006/ole">
            <p:oleObj spid="_x0000_s12297" name="Equation" r:id="rId11" imgW="3593880" imgH="431640" progId="Equation.3">
              <p:embed/>
            </p:oleObj>
          </a:graphicData>
        </a:graphic>
      </p:graphicFrame>
      <p:pic>
        <p:nvPicPr>
          <p:cNvPr id="358415" name="Picture 15" descr="09_27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6867525" y="1733550"/>
            <a:ext cx="1719263" cy="230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16" name="Picture 16" descr="09_28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6726238" y="4222750"/>
            <a:ext cx="1865312" cy="2297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8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58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58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29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29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29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58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29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584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584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584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29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29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58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29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38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360463" name="Line 1039"/>
            <p:cNvSpPr>
              <a:spLocks noChangeShapeType="1"/>
            </p:cNvSpPr>
            <p:nvPr/>
          </p:nvSpPr>
          <p:spPr bwMode="auto">
            <a:xfrm>
              <a:off x="0" y="0"/>
              <a:ext cx="5760" cy="0"/>
            </a:xfrm>
            <a:prstGeom prst="line">
              <a:avLst/>
            </a:prstGeom>
            <a:noFill/>
            <a:ln w="25400">
              <a:solidFill>
                <a:srgbClr val="CC6600"/>
              </a:solidFill>
              <a:round/>
              <a:headEnd/>
              <a:tailEnd/>
            </a:ln>
            <a:effectLst/>
          </p:spPr>
          <p:txBody>
            <a:bodyPr lIns="92075" tIns="46038" rIns="92075" bIns="46038" anchor="ctr"/>
            <a:lstStyle/>
            <a:p>
              <a:endParaRPr lang="en-US"/>
            </a:p>
          </p:txBody>
        </p:sp>
        <p:grpSp>
          <p:nvGrpSpPr>
            <p:cNvPr id="3" name="Group 1040"/>
            <p:cNvGrpSpPr>
              <a:grpSpLocks/>
            </p:cNvGrpSpPr>
            <p:nvPr/>
          </p:nvGrpSpPr>
          <p:grpSpPr bwMode="auto">
            <a:xfrm>
              <a:off x="0" y="0"/>
              <a:ext cx="259" cy="4320"/>
              <a:chOff x="0" y="0"/>
              <a:chExt cx="259" cy="4320"/>
            </a:xfrm>
          </p:grpSpPr>
          <p:sp>
            <p:nvSpPr>
              <p:cNvPr id="360465" name="Rectangle 1041"/>
              <p:cNvSpPr>
                <a:spLocks noChangeArrowheads="1"/>
              </p:cNvSpPr>
              <p:nvPr/>
            </p:nvSpPr>
            <p:spPr bwMode="auto">
              <a:xfrm>
                <a:off x="0" y="0"/>
                <a:ext cx="259" cy="4207"/>
              </a:xfrm>
              <a:prstGeom prst="rect">
                <a:avLst/>
              </a:prstGeom>
              <a:gradFill rotWithShape="1">
                <a:gsLst>
                  <a:gs pos="0">
                    <a:srgbClr val="CC6600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 anchor="ctr"/>
              <a:lstStyle/>
              <a:p>
                <a:endParaRPr lang="en-US"/>
              </a:p>
            </p:txBody>
          </p:sp>
          <p:sp>
            <p:nvSpPr>
              <p:cNvPr id="360466" name="Line 1042"/>
              <p:cNvSpPr>
                <a:spLocks noChangeShapeType="1"/>
              </p:cNvSpPr>
              <p:nvPr/>
            </p:nvSpPr>
            <p:spPr bwMode="auto">
              <a:xfrm>
                <a:off x="0" y="0"/>
                <a:ext cx="8" cy="4320"/>
              </a:xfrm>
              <a:prstGeom prst="line">
                <a:avLst/>
              </a:prstGeom>
              <a:noFill/>
              <a:ln w="25400">
                <a:solidFill>
                  <a:srgbClr val="CC6600"/>
                </a:solidFill>
                <a:round/>
                <a:headEnd/>
                <a:tailEnd/>
              </a:ln>
              <a:effectLst/>
            </p:spPr>
            <p:txBody>
              <a:bodyPr lIns="92075" tIns="46038" rIns="92075" bIns="46038" anchor="ctr"/>
              <a:lstStyle/>
              <a:p>
                <a:endParaRPr lang="en-US"/>
              </a:p>
            </p:txBody>
          </p:sp>
        </p:grpSp>
      </p:grpSp>
      <p:sp>
        <p:nvSpPr>
          <p:cNvPr id="36045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457325" y="101600"/>
            <a:ext cx="7481888" cy="498475"/>
          </a:xfrm>
        </p:spPr>
        <p:txBody>
          <a:bodyPr>
            <a:normAutofit fontScale="90000"/>
          </a:bodyPr>
          <a:lstStyle/>
          <a:p>
            <a:pPr algn="l">
              <a:tabLst>
                <a:tab pos="850900" algn="l"/>
              </a:tabLst>
            </a:pPr>
            <a:r>
              <a:rPr lang="en-US" sz="3200" dirty="0" smtClean="0"/>
              <a:t>11.4</a:t>
            </a:r>
            <a:r>
              <a:rPr lang="en-US" sz="3200" dirty="0"/>
              <a:t>	Writing Function Values in Terms of </a:t>
            </a:r>
            <a:r>
              <a:rPr lang="en-US" sz="3200" i="1" dirty="0"/>
              <a:t>u</a:t>
            </a:r>
            <a:endParaRPr lang="en-US" sz="3200" dirty="0"/>
          </a:p>
        </p:txBody>
      </p:sp>
      <p:sp>
        <p:nvSpPr>
          <p:cNvPr id="360451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81000" y="609600"/>
            <a:ext cx="8763000" cy="5075237"/>
          </a:xfrm>
        </p:spPr>
        <p:txBody>
          <a:bodyPr/>
          <a:lstStyle/>
          <a:p>
            <a:pPr marL="609600" indent="-609600" defTabSz="339725">
              <a:spcBef>
                <a:spcPct val="0"/>
              </a:spcBef>
              <a:buFontTx/>
              <a:buNone/>
              <a:tabLst>
                <a:tab pos="1544638" algn="l"/>
              </a:tabLst>
            </a:pPr>
            <a:r>
              <a:rPr lang="en-US" sz="2400" b="1" dirty="0"/>
              <a:t>Example	</a:t>
            </a:r>
            <a:r>
              <a:rPr lang="en-US" sz="2400" dirty="0"/>
              <a:t>Write each expression as an algebraic expression in </a:t>
            </a:r>
            <a:r>
              <a:rPr lang="en-US" sz="2400" i="1" dirty="0"/>
              <a:t>u</a:t>
            </a:r>
            <a:r>
              <a:rPr lang="en-US" sz="2400" dirty="0"/>
              <a:t>.</a:t>
            </a:r>
          </a:p>
          <a:p>
            <a:pPr marL="609600" indent="-609600" defTabSz="339725">
              <a:spcBef>
                <a:spcPct val="0"/>
              </a:spcBef>
              <a:buFontTx/>
              <a:buNone/>
              <a:tabLst>
                <a:tab pos="1544638" algn="l"/>
              </a:tabLst>
            </a:pPr>
            <a:endParaRPr lang="en-US" sz="2400" dirty="0"/>
          </a:p>
          <a:p>
            <a:pPr marL="609600" indent="-609600" defTabSz="339725">
              <a:spcBef>
                <a:spcPct val="0"/>
              </a:spcBef>
              <a:buFontTx/>
              <a:buNone/>
              <a:tabLst>
                <a:tab pos="1544638" algn="l"/>
              </a:tabLst>
            </a:pPr>
            <a:endParaRPr lang="en-US" sz="2400" dirty="0"/>
          </a:p>
          <a:p>
            <a:pPr marL="609600" indent="-609600" defTabSz="339725">
              <a:spcBef>
                <a:spcPct val="0"/>
              </a:spcBef>
              <a:buFontTx/>
              <a:buNone/>
              <a:tabLst>
                <a:tab pos="1544638" algn="l"/>
              </a:tabLst>
            </a:pPr>
            <a:r>
              <a:rPr lang="en-US" sz="2400" b="1" dirty="0"/>
              <a:t>Solution</a:t>
            </a:r>
            <a:endParaRPr lang="en-US" sz="2400" dirty="0"/>
          </a:p>
          <a:p>
            <a:pPr marL="609600" indent="-609600" defTabSz="339725">
              <a:spcBef>
                <a:spcPct val="0"/>
              </a:spcBef>
              <a:buFontTx/>
              <a:buAutoNum type="alphaLcParenBoth"/>
              <a:tabLst>
                <a:tab pos="1544638" algn="l"/>
              </a:tabLst>
            </a:pPr>
            <a:r>
              <a:rPr lang="en-US" sz="2400" dirty="0"/>
              <a:t>Let </a:t>
            </a:r>
            <a:r>
              <a:rPr lang="en-US" sz="2400" i="1" dirty="0">
                <a:sym typeface="Symbol" pitchFamily="18" charset="2"/>
              </a:rPr>
              <a:t></a:t>
            </a:r>
            <a:r>
              <a:rPr lang="en-US" sz="2400" dirty="0">
                <a:sym typeface="Symbol" pitchFamily="18" charset="2"/>
              </a:rPr>
              <a:t> = tan</a:t>
            </a:r>
            <a:r>
              <a:rPr lang="en-US" sz="2400" baseline="30000" dirty="0">
                <a:sym typeface="Symbol" pitchFamily="18" charset="2"/>
              </a:rPr>
              <a:t>-1</a:t>
            </a:r>
            <a:r>
              <a:rPr lang="en-US" sz="2400" dirty="0">
                <a:sym typeface="Symbol" pitchFamily="18" charset="2"/>
              </a:rPr>
              <a:t> </a:t>
            </a:r>
            <a:r>
              <a:rPr lang="en-US" sz="2400" i="1" dirty="0">
                <a:sym typeface="Symbol" pitchFamily="18" charset="2"/>
              </a:rPr>
              <a:t>u</a:t>
            </a:r>
            <a:r>
              <a:rPr lang="en-US" sz="2400" dirty="0">
                <a:sym typeface="Symbol" pitchFamily="18" charset="2"/>
              </a:rPr>
              <a:t>, so tan </a:t>
            </a:r>
            <a:r>
              <a:rPr lang="en-US" sz="2400" i="1" dirty="0">
                <a:sym typeface="Symbol" pitchFamily="18" charset="2"/>
              </a:rPr>
              <a:t></a:t>
            </a:r>
            <a:r>
              <a:rPr lang="en-US" sz="2400" dirty="0">
                <a:sym typeface="Symbol" pitchFamily="18" charset="2"/>
              </a:rPr>
              <a:t> = </a:t>
            </a:r>
            <a:r>
              <a:rPr lang="en-US" sz="2400" i="1" dirty="0">
                <a:sym typeface="Symbol" pitchFamily="18" charset="2"/>
              </a:rPr>
              <a:t>u</a:t>
            </a:r>
            <a:r>
              <a:rPr lang="en-US" sz="2400" dirty="0">
                <a:sym typeface="Symbol" pitchFamily="18" charset="2"/>
              </a:rPr>
              <a:t>. Sketch </a:t>
            </a:r>
            <a:r>
              <a:rPr lang="en-US" sz="2400" i="1" dirty="0">
                <a:sym typeface="Symbol" pitchFamily="18" charset="2"/>
              </a:rPr>
              <a:t></a:t>
            </a:r>
            <a:r>
              <a:rPr lang="en-US" sz="2400" dirty="0">
                <a:sym typeface="Symbol" pitchFamily="18" charset="2"/>
              </a:rPr>
              <a:t> in quadrants I  and IV since </a:t>
            </a:r>
          </a:p>
          <a:p>
            <a:pPr marL="609600" indent="-609600" defTabSz="339725">
              <a:spcBef>
                <a:spcPct val="0"/>
              </a:spcBef>
              <a:buFontTx/>
              <a:buAutoNum type="alphaLcParenBoth"/>
              <a:tabLst>
                <a:tab pos="1544638" algn="l"/>
              </a:tabLst>
            </a:pPr>
            <a:endParaRPr lang="en-US" sz="2400" dirty="0">
              <a:sym typeface="Symbol" pitchFamily="18" charset="2"/>
            </a:endParaRPr>
          </a:p>
          <a:p>
            <a:pPr marL="609600" indent="-609600" defTabSz="339725">
              <a:spcBef>
                <a:spcPct val="0"/>
              </a:spcBef>
              <a:buFontTx/>
              <a:buAutoNum type="alphaLcParenBoth"/>
              <a:tabLst>
                <a:tab pos="1544638" algn="l"/>
              </a:tabLst>
            </a:pPr>
            <a:endParaRPr lang="en-US" sz="2400" dirty="0">
              <a:sym typeface="Symbol" pitchFamily="18" charset="2"/>
            </a:endParaRPr>
          </a:p>
          <a:p>
            <a:pPr marL="609600" indent="-609600" defTabSz="339725">
              <a:spcBef>
                <a:spcPct val="0"/>
              </a:spcBef>
              <a:buFontTx/>
              <a:buAutoNum type="alphaLcParenBoth"/>
              <a:tabLst>
                <a:tab pos="1544638" algn="l"/>
              </a:tabLst>
            </a:pPr>
            <a:endParaRPr lang="en-US" sz="2400" dirty="0">
              <a:sym typeface="Symbol" pitchFamily="18" charset="2"/>
            </a:endParaRPr>
          </a:p>
          <a:p>
            <a:pPr marL="609600" indent="-609600" defTabSz="339725">
              <a:spcBef>
                <a:spcPct val="0"/>
              </a:spcBef>
              <a:buFontTx/>
              <a:buAutoNum type="alphaLcParenBoth"/>
              <a:tabLst>
                <a:tab pos="1544638" algn="l"/>
              </a:tabLst>
            </a:pPr>
            <a:endParaRPr lang="en-US" sz="2400" dirty="0" smtClean="0">
              <a:sym typeface="Symbol" pitchFamily="18" charset="2"/>
            </a:endParaRPr>
          </a:p>
          <a:p>
            <a:pPr marL="609600" indent="-609600" defTabSz="339725">
              <a:spcBef>
                <a:spcPct val="0"/>
              </a:spcBef>
              <a:buFontTx/>
              <a:buAutoNum type="alphaLcParenBoth"/>
              <a:tabLst>
                <a:tab pos="1544638" algn="l"/>
              </a:tabLst>
            </a:pPr>
            <a:endParaRPr lang="en-US" sz="2400" dirty="0">
              <a:sym typeface="Symbol" pitchFamily="18" charset="2"/>
            </a:endParaRPr>
          </a:p>
          <a:p>
            <a:pPr marL="609600" indent="-609600" defTabSz="339725">
              <a:spcBef>
                <a:spcPct val="0"/>
              </a:spcBef>
              <a:buFontTx/>
              <a:buAutoNum type="alphaLcParenBoth"/>
              <a:tabLst>
                <a:tab pos="1544638" algn="l"/>
              </a:tabLst>
            </a:pPr>
            <a:r>
              <a:rPr lang="en-US" sz="2400" dirty="0">
                <a:sym typeface="Symbol" pitchFamily="18" charset="2"/>
              </a:rPr>
              <a:t>Let </a:t>
            </a:r>
            <a:r>
              <a:rPr lang="en-US" sz="2400" i="1" dirty="0">
                <a:sym typeface="Symbol" pitchFamily="18" charset="2"/>
              </a:rPr>
              <a:t></a:t>
            </a:r>
            <a:r>
              <a:rPr lang="en-US" sz="2400" dirty="0">
                <a:sym typeface="Symbol" pitchFamily="18" charset="2"/>
              </a:rPr>
              <a:t> = sin</a:t>
            </a:r>
            <a:r>
              <a:rPr lang="en-US" sz="2400" baseline="30000" dirty="0">
                <a:sym typeface="Symbol" pitchFamily="18" charset="2"/>
              </a:rPr>
              <a:t>-1</a:t>
            </a:r>
            <a:r>
              <a:rPr lang="en-US" sz="2400" dirty="0">
                <a:sym typeface="Symbol" pitchFamily="18" charset="2"/>
              </a:rPr>
              <a:t> </a:t>
            </a:r>
            <a:r>
              <a:rPr lang="en-US" sz="2400" i="1" dirty="0">
                <a:sym typeface="Symbol" pitchFamily="18" charset="2"/>
              </a:rPr>
              <a:t>u</a:t>
            </a:r>
            <a:r>
              <a:rPr lang="en-US" sz="2400" dirty="0">
                <a:sym typeface="Symbol" pitchFamily="18" charset="2"/>
              </a:rPr>
              <a:t>, so sin </a:t>
            </a:r>
            <a:r>
              <a:rPr lang="en-US" sz="2400" i="1" dirty="0">
                <a:sym typeface="Symbol" pitchFamily="18" charset="2"/>
              </a:rPr>
              <a:t></a:t>
            </a:r>
            <a:r>
              <a:rPr lang="en-US" sz="2400" dirty="0">
                <a:sym typeface="Symbol" pitchFamily="18" charset="2"/>
              </a:rPr>
              <a:t> = </a:t>
            </a:r>
            <a:r>
              <a:rPr lang="en-US" sz="2400" i="1" dirty="0">
                <a:sym typeface="Symbol" pitchFamily="18" charset="2"/>
              </a:rPr>
              <a:t>u</a:t>
            </a:r>
            <a:r>
              <a:rPr lang="en-US" sz="2400" dirty="0">
                <a:sym typeface="Symbol" pitchFamily="18" charset="2"/>
              </a:rPr>
              <a:t>.</a:t>
            </a:r>
          </a:p>
        </p:txBody>
      </p:sp>
      <p:graphicFrame>
        <p:nvGraphicFramePr>
          <p:cNvPr id="430080" name="Rectangle 1024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p:oleObj spid="_x0000_s13314" name="Equation" r:id="rId4" imgW="0" imgH="0" progId="Equation.3">
              <p:embed/>
            </p:oleObj>
          </a:graphicData>
        </a:graphic>
      </p:graphicFrame>
      <p:graphicFrame>
        <p:nvGraphicFramePr>
          <p:cNvPr id="430081" name="Object 1025"/>
          <p:cNvGraphicFramePr>
            <a:graphicFrameLocks noChangeAspect="1"/>
          </p:cNvGraphicFramePr>
          <p:nvPr/>
        </p:nvGraphicFramePr>
        <p:xfrm>
          <a:off x="1981200" y="1066800"/>
          <a:ext cx="5080000" cy="444500"/>
        </p:xfrm>
        <a:graphic>
          <a:graphicData uri="http://schemas.openxmlformats.org/presentationml/2006/ole">
            <p:oleObj spid="_x0000_s13315" name="Equation" r:id="rId5" imgW="5079960" imgH="444240" progId="Equation.3">
              <p:embed/>
            </p:oleObj>
          </a:graphicData>
        </a:graphic>
      </p:graphicFrame>
      <p:graphicFrame>
        <p:nvGraphicFramePr>
          <p:cNvPr id="430082" name="Object 1026"/>
          <p:cNvGraphicFramePr>
            <a:graphicFrameLocks noChangeAspect="1"/>
          </p:cNvGraphicFramePr>
          <p:nvPr/>
        </p:nvGraphicFramePr>
        <p:xfrm>
          <a:off x="1219200" y="2590800"/>
          <a:ext cx="2183732" cy="419100"/>
        </p:xfrm>
        <a:graphic>
          <a:graphicData uri="http://schemas.openxmlformats.org/presentationml/2006/ole">
            <p:oleObj spid="_x0000_s13316" name="Equation" r:id="rId6" imgW="1257120" imgH="241200" progId="Equation.3">
              <p:embed/>
            </p:oleObj>
          </a:graphicData>
        </a:graphic>
      </p:graphicFrame>
      <p:graphicFrame>
        <p:nvGraphicFramePr>
          <p:cNvPr id="430083" name="Object 1027"/>
          <p:cNvGraphicFramePr>
            <a:graphicFrameLocks noChangeAspect="1"/>
          </p:cNvGraphicFramePr>
          <p:nvPr/>
        </p:nvGraphicFramePr>
        <p:xfrm>
          <a:off x="1676400" y="2971800"/>
          <a:ext cx="4775200" cy="774700"/>
        </p:xfrm>
        <a:graphic>
          <a:graphicData uri="http://schemas.openxmlformats.org/presentationml/2006/ole">
            <p:oleObj spid="_x0000_s13317" name="Equation" r:id="rId7" imgW="4775040" imgH="774360" progId="Equation.3">
              <p:embed/>
            </p:oleObj>
          </a:graphicData>
        </a:graphic>
      </p:graphicFrame>
      <p:graphicFrame>
        <p:nvGraphicFramePr>
          <p:cNvPr id="430084" name="Object 1028"/>
          <p:cNvGraphicFramePr>
            <a:graphicFrameLocks noChangeAspect="1"/>
          </p:cNvGraphicFramePr>
          <p:nvPr/>
        </p:nvGraphicFramePr>
        <p:xfrm>
          <a:off x="1066800" y="4800600"/>
          <a:ext cx="3594100" cy="342900"/>
        </p:xfrm>
        <a:graphic>
          <a:graphicData uri="http://schemas.openxmlformats.org/presentationml/2006/ole">
            <p:oleObj spid="_x0000_s13318" name="Equation" r:id="rId8" imgW="3593880" imgH="342720" progId="Equation.3">
              <p:embed/>
            </p:oleObj>
          </a:graphicData>
        </a:graphic>
      </p:graphicFrame>
      <p:pic>
        <p:nvPicPr>
          <p:cNvPr id="360459" name="Picture 1035" descr="09_31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715000" y="3733800"/>
            <a:ext cx="2947987" cy="260508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0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30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60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30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604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30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362506" name="Line 10"/>
            <p:cNvSpPr>
              <a:spLocks noChangeShapeType="1"/>
            </p:cNvSpPr>
            <p:nvPr/>
          </p:nvSpPr>
          <p:spPr bwMode="auto">
            <a:xfrm>
              <a:off x="0" y="0"/>
              <a:ext cx="5760" cy="0"/>
            </a:xfrm>
            <a:prstGeom prst="line">
              <a:avLst/>
            </a:prstGeom>
            <a:noFill/>
            <a:ln w="25400">
              <a:solidFill>
                <a:srgbClr val="CC6600"/>
              </a:solidFill>
              <a:round/>
              <a:headEnd/>
              <a:tailEnd/>
            </a:ln>
            <a:effectLst/>
          </p:spPr>
          <p:txBody>
            <a:bodyPr lIns="92075" tIns="46038" rIns="92075" bIns="46038" anchor="ctr"/>
            <a:lstStyle/>
            <a:p>
              <a:endParaRPr lang="en-US"/>
            </a:p>
          </p:txBody>
        </p:sp>
        <p:grpSp>
          <p:nvGrpSpPr>
            <p:cNvPr id="3" name="Group 11"/>
            <p:cNvGrpSpPr>
              <a:grpSpLocks/>
            </p:cNvGrpSpPr>
            <p:nvPr/>
          </p:nvGrpSpPr>
          <p:grpSpPr bwMode="auto">
            <a:xfrm>
              <a:off x="0" y="0"/>
              <a:ext cx="259" cy="4320"/>
              <a:chOff x="0" y="0"/>
              <a:chExt cx="259" cy="4320"/>
            </a:xfrm>
          </p:grpSpPr>
          <p:sp>
            <p:nvSpPr>
              <p:cNvPr id="362508" name="Rectangle 12"/>
              <p:cNvSpPr>
                <a:spLocks noChangeArrowheads="1"/>
              </p:cNvSpPr>
              <p:nvPr/>
            </p:nvSpPr>
            <p:spPr bwMode="auto">
              <a:xfrm>
                <a:off x="0" y="0"/>
                <a:ext cx="259" cy="4207"/>
              </a:xfrm>
              <a:prstGeom prst="rect">
                <a:avLst/>
              </a:prstGeom>
              <a:gradFill rotWithShape="1">
                <a:gsLst>
                  <a:gs pos="0">
                    <a:srgbClr val="CC6600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 anchor="ctr"/>
              <a:lstStyle/>
              <a:p>
                <a:endParaRPr lang="en-US"/>
              </a:p>
            </p:txBody>
          </p:sp>
          <p:sp>
            <p:nvSpPr>
              <p:cNvPr id="362509" name="Line 13"/>
              <p:cNvSpPr>
                <a:spLocks noChangeShapeType="1"/>
              </p:cNvSpPr>
              <p:nvPr/>
            </p:nvSpPr>
            <p:spPr bwMode="auto">
              <a:xfrm>
                <a:off x="0" y="0"/>
                <a:ext cx="8" cy="4320"/>
              </a:xfrm>
              <a:prstGeom prst="line">
                <a:avLst/>
              </a:prstGeom>
              <a:noFill/>
              <a:ln w="25400">
                <a:solidFill>
                  <a:srgbClr val="CC6600"/>
                </a:solidFill>
                <a:round/>
                <a:headEnd/>
                <a:tailEnd/>
              </a:ln>
              <a:effectLst/>
            </p:spPr>
            <p:txBody>
              <a:bodyPr lIns="92075" tIns="46038" rIns="92075" bIns="46038" anchor="ctr"/>
              <a:lstStyle/>
              <a:p>
                <a:endParaRPr lang="en-US"/>
              </a:p>
            </p:txBody>
          </p:sp>
        </p:grpSp>
      </p:grpSp>
      <p:sp>
        <p:nvSpPr>
          <p:cNvPr id="36249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1" y="1"/>
            <a:ext cx="8839200" cy="762000"/>
          </a:xfrm>
        </p:spPr>
        <p:txBody>
          <a:bodyPr>
            <a:normAutofit fontScale="90000"/>
          </a:bodyPr>
          <a:lstStyle/>
          <a:p>
            <a:pPr algn="l">
              <a:tabLst>
                <a:tab pos="850900" algn="l"/>
              </a:tabLst>
            </a:pPr>
            <a:r>
              <a:rPr lang="en-US" sz="3200" dirty="0" smtClean="0"/>
              <a:t>11.4</a:t>
            </a:r>
            <a:r>
              <a:rPr lang="en-US" sz="3200" dirty="0"/>
              <a:t>	Finding the Optimal Angle of </a:t>
            </a:r>
            <a:r>
              <a:rPr lang="en-US" sz="3200" dirty="0" smtClean="0"/>
              <a:t>Elevation </a:t>
            </a:r>
            <a:r>
              <a:rPr lang="en-US" sz="3200" dirty="0"/>
              <a:t>of a Shot Put</a:t>
            </a:r>
          </a:p>
        </p:txBody>
      </p:sp>
      <p:sp>
        <p:nvSpPr>
          <p:cNvPr id="362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763000" cy="5867400"/>
          </a:xfrm>
        </p:spPr>
        <p:txBody>
          <a:bodyPr/>
          <a:lstStyle/>
          <a:p>
            <a:pPr defTabSz="339725">
              <a:spcBef>
                <a:spcPct val="0"/>
              </a:spcBef>
              <a:buFontTx/>
              <a:buNone/>
              <a:tabLst>
                <a:tab pos="1544638" algn="l"/>
              </a:tabLst>
            </a:pPr>
            <a:r>
              <a:rPr lang="en-US" sz="2400" b="1" dirty="0"/>
              <a:t>Example	</a:t>
            </a:r>
            <a:r>
              <a:rPr lang="en-US" sz="2400" dirty="0"/>
              <a:t>The optimal angle of elevation </a:t>
            </a:r>
            <a:r>
              <a:rPr lang="en-US" sz="2400" dirty="0">
                <a:sym typeface="Symbol" pitchFamily="18" charset="2"/>
              </a:rPr>
              <a:t> a shot putter </a:t>
            </a:r>
            <a:r>
              <a:rPr lang="en-US" sz="2400" dirty="0" smtClean="0">
                <a:sym typeface="Symbol" pitchFamily="18" charset="2"/>
              </a:rPr>
              <a:t>should aim </a:t>
            </a:r>
            <a:r>
              <a:rPr lang="en-US" sz="2400" dirty="0">
                <a:sym typeface="Symbol" pitchFamily="18" charset="2"/>
              </a:rPr>
              <a:t>for to throw the greatest distance depends on the </a:t>
            </a:r>
            <a:r>
              <a:rPr lang="en-US" sz="2400" dirty="0" smtClean="0">
                <a:sym typeface="Symbol" pitchFamily="18" charset="2"/>
              </a:rPr>
              <a:t>velocity </a:t>
            </a:r>
            <a:r>
              <a:rPr lang="en-US" sz="2400" dirty="0">
                <a:sym typeface="Symbol" pitchFamily="18" charset="2"/>
              </a:rPr>
              <a:t>of the throw and the initial height of the shot. One </a:t>
            </a:r>
            <a:r>
              <a:rPr lang="en-US" sz="2400" dirty="0" smtClean="0">
                <a:sym typeface="Symbol" pitchFamily="18" charset="2"/>
              </a:rPr>
              <a:t>model </a:t>
            </a:r>
            <a:r>
              <a:rPr lang="en-US" sz="2400" dirty="0">
                <a:sym typeface="Symbol" pitchFamily="18" charset="2"/>
              </a:rPr>
              <a:t>for  that achieves this goal </a:t>
            </a:r>
            <a:r>
              <a:rPr lang="en-US" sz="2400" dirty="0" smtClean="0">
                <a:sym typeface="Symbol" pitchFamily="18" charset="2"/>
              </a:rPr>
              <a:t>is: </a:t>
            </a:r>
            <a:endParaRPr lang="en-US" sz="2400" dirty="0">
              <a:sym typeface="Symbol" pitchFamily="18" charset="2"/>
            </a:endParaRPr>
          </a:p>
          <a:p>
            <a:pPr defTabSz="339725">
              <a:spcBef>
                <a:spcPct val="0"/>
              </a:spcBef>
              <a:buFontTx/>
              <a:buNone/>
              <a:tabLst>
                <a:tab pos="1544638" algn="l"/>
              </a:tabLst>
            </a:pPr>
            <a:endParaRPr lang="en-US" sz="2400" dirty="0">
              <a:sym typeface="Symbol" pitchFamily="18" charset="2"/>
            </a:endParaRPr>
          </a:p>
          <a:p>
            <a:pPr defTabSz="339725">
              <a:spcBef>
                <a:spcPct val="0"/>
              </a:spcBef>
              <a:buFontTx/>
              <a:buNone/>
              <a:tabLst>
                <a:tab pos="1544638" algn="l"/>
              </a:tabLst>
            </a:pPr>
            <a:endParaRPr lang="en-US" sz="2400" dirty="0">
              <a:sym typeface="Symbol" pitchFamily="18" charset="2"/>
            </a:endParaRPr>
          </a:p>
          <a:p>
            <a:pPr defTabSz="339725">
              <a:spcBef>
                <a:spcPct val="0"/>
              </a:spcBef>
              <a:buFontTx/>
              <a:buNone/>
              <a:tabLst>
                <a:tab pos="1544638" algn="l"/>
              </a:tabLst>
            </a:pPr>
            <a:endParaRPr lang="en-US" sz="2400" dirty="0">
              <a:sym typeface="Symbol" pitchFamily="18" charset="2"/>
            </a:endParaRPr>
          </a:p>
          <a:p>
            <a:pPr defTabSz="339725">
              <a:spcBef>
                <a:spcPct val="0"/>
              </a:spcBef>
              <a:buFontTx/>
              <a:buNone/>
              <a:tabLst>
                <a:tab pos="1544638" algn="l"/>
              </a:tabLst>
            </a:pPr>
            <a:endParaRPr lang="en-US" sz="2400" dirty="0">
              <a:sym typeface="Symbol" pitchFamily="18" charset="2"/>
            </a:endParaRPr>
          </a:p>
          <a:p>
            <a:pPr defTabSz="339725">
              <a:spcBef>
                <a:spcPct val="0"/>
              </a:spcBef>
              <a:buFontTx/>
              <a:buNone/>
              <a:tabLst>
                <a:tab pos="1544638" algn="l"/>
              </a:tabLst>
            </a:pPr>
            <a:endParaRPr lang="en-US" sz="2400" dirty="0">
              <a:sym typeface="Symbol" pitchFamily="18" charset="2"/>
            </a:endParaRPr>
          </a:p>
        </p:txBody>
      </p:sp>
      <p:graphicFrame>
        <p:nvGraphicFramePr>
          <p:cNvPr id="431104" name="Object 1024"/>
          <p:cNvGraphicFramePr>
            <a:graphicFrameLocks noChangeAspect="1"/>
          </p:cNvGraphicFramePr>
          <p:nvPr/>
        </p:nvGraphicFramePr>
        <p:xfrm>
          <a:off x="3581399" y="1828800"/>
          <a:ext cx="4121727" cy="1143000"/>
        </p:xfrm>
        <a:graphic>
          <a:graphicData uri="http://schemas.openxmlformats.org/presentationml/2006/ole">
            <p:oleObj spid="_x0000_s14338" name="Equation" r:id="rId4" imgW="3022560" imgH="838080" progId="Equation.3">
              <p:embed/>
            </p:oleObj>
          </a:graphicData>
        </a:graphic>
      </p:graphicFrame>
      <p:sp>
        <p:nvSpPr>
          <p:cNvPr id="362501" name="Text Box 5"/>
          <p:cNvSpPr txBox="1">
            <a:spLocks noChangeArrowheads="1"/>
          </p:cNvSpPr>
          <p:nvPr/>
        </p:nvSpPr>
        <p:spPr bwMode="auto">
          <a:xfrm>
            <a:off x="2786063" y="4486275"/>
            <a:ext cx="3744912" cy="1562100"/>
          </a:xfrm>
          <a:prstGeom prst="rect">
            <a:avLst/>
          </a:prstGeom>
          <a:noFill/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endParaRPr lang="en-US"/>
          </a:p>
          <a:p>
            <a:pPr algn="ctr">
              <a:spcBef>
                <a:spcPct val="50000"/>
              </a:spcBef>
            </a:pPr>
            <a:r>
              <a:rPr lang="en-US"/>
              <a:t>Figure 32 pg 9-73</a:t>
            </a:r>
          </a:p>
        </p:txBody>
      </p:sp>
      <p:pic>
        <p:nvPicPr>
          <p:cNvPr id="362502" name="Picture 6" descr="09_3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90600" y="3581400"/>
            <a:ext cx="7638873" cy="307657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325641" name="Line 9"/>
            <p:cNvSpPr>
              <a:spLocks noChangeShapeType="1"/>
            </p:cNvSpPr>
            <p:nvPr/>
          </p:nvSpPr>
          <p:spPr bwMode="auto">
            <a:xfrm>
              <a:off x="0" y="0"/>
              <a:ext cx="5760" cy="0"/>
            </a:xfrm>
            <a:prstGeom prst="line">
              <a:avLst/>
            </a:prstGeom>
            <a:noFill/>
            <a:ln w="25400">
              <a:solidFill>
                <a:srgbClr val="CC6600"/>
              </a:solidFill>
              <a:round/>
              <a:headEnd/>
              <a:tailEnd/>
            </a:ln>
            <a:effectLst/>
          </p:spPr>
          <p:txBody>
            <a:bodyPr lIns="92075" tIns="46038" rIns="92075" bIns="46038" anchor="ctr"/>
            <a:lstStyle/>
            <a:p>
              <a:endParaRPr lang="en-US"/>
            </a:p>
          </p:txBody>
        </p:sp>
        <p:grpSp>
          <p:nvGrpSpPr>
            <p:cNvPr id="3" name="Group 10"/>
            <p:cNvGrpSpPr>
              <a:grpSpLocks/>
            </p:cNvGrpSpPr>
            <p:nvPr/>
          </p:nvGrpSpPr>
          <p:grpSpPr bwMode="auto">
            <a:xfrm>
              <a:off x="0" y="0"/>
              <a:ext cx="259" cy="4320"/>
              <a:chOff x="0" y="0"/>
              <a:chExt cx="259" cy="4320"/>
            </a:xfrm>
          </p:grpSpPr>
          <p:sp>
            <p:nvSpPr>
              <p:cNvPr id="325643" name="Rectangle 11"/>
              <p:cNvSpPr>
                <a:spLocks noChangeArrowheads="1"/>
              </p:cNvSpPr>
              <p:nvPr/>
            </p:nvSpPr>
            <p:spPr bwMode="auto">
              <a:xfrm>
                <a:off x="0" y="0"/>
                <a:ext cx="259" cy="4207"/>
              </a:xfrm>
              <a:prstGeom prst="rect">
                <a:avLst/>
              </a:prstGeom>
              <a:gradFill rotWithShape="1">
                <a:gsLst>
                  <a:gs pos="0">
                    <a:srgbClr val="CC6600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 anchor="ctr"/>
              <a:lstStyle/>
              <a:p>
                <a:endParaRPr lang="en-US"/>
              </a:p>
            </p:txBody>
          </p:sp>
          <p:sp>
            <p:nvSpPr>
              <p:cNvPr id="325644" name="Line 12"/>
              <p:cNvSpPr>
                <a:spLocks noChangeShapeType="1"/>
              </p:cNvSpPr>
              <p:nvPr/>
            </p:nvSpPr>
            <p:spPr bwMode="auto">
              <a:xfrm>
                <a:off x="0" y="0"/>
                <a:ext cx="8" cy="4320"/>
              </a:xfrm>
              <a:prstGeom prst="line">
                <a:avLst/>
              </a:prstGeom>
              <a:noFill/>
              <a:ln w="25400">
                <a:solidFill>
                  <a:srgbClr val="CC6600"/>
                </a:solidFill>
                <a:round/>
                <a:headEnd/>
                <a:tailEnd/>
              </a:ln>
              <a:effectLst/>
            </p:spPr>
            <p:txBody>
              <a:bodyPr lIns="92075" tIns="46038" rIns="92075" bIns="46038" anchor="ctr"/>
              <a:lstStyle/>
              <a:p>
                <a:endParaRPr lang="en-US"/>
              </a:p>
            </p:txBody>
          </p:sp>
        </p:grpSp>
      </p:grpSp>
      <p:sp>
        <p:nvSpPr>
          <p:cNvPr id="32563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00013"/>
            <a:ext cx="8839200" cy="661987"/>
          </a:xfrm>
        </p:spPr>
        <p:txBody>
          <a:bodyPr>
            <a:normAutofit fontScale="90000"/>
          </a:bodyPr>
          <a:lstStyle/>
          <a:p>
            <a:pPr algn="l">
              <a:tabLst>
                <a:tab pos="850900" algn="l"/>
              </a:tabLst>
            </a:pPr>
            <a:r>
              <a:rPr lang="en-US" sz="3200" dirty="0" smtClean="0"/>
              <a:t>11.4</a:t>
            </a:r>
            <a:r>
              <a:rPr lang="en-US" sz="3200" dirty="0"/>
              <a:t>	Finding the Optimal Angle of </a:t>
            </a:r>
            <a:r>
              <a:rPr lang="en-US" sz="3200" dirty="0" smtClean="0"/>
              <a:t>Elevation </a:t>
            </a:r>
            <a:r>
              <a:rPr lang="en-US" sz="3200" dirty="0"/>
              <a:t>of a Shot Put</a:t>
            </a:r>
          </a:p>
        </p:txBody>
      </p:sp>
      <p:sp>
        <p:nvSpPr>
          <p:cNvPr id="325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838200"/>
            <a:ext cx="8763000" cy="5715000"/>
          </a:xfrm>
        </p:spPr>
        <p:txBody>
          <a:bodyPr/>
          <a:lstStyle/>
          <a:p>
            <a:pPr defTabSz="339725">
              <a:spcBef>
                <a:spcPct val="0"/>
              </a:spcBef>
              <a:buFontTx/>
              <a:buNone/>
              <a:tabLst>
                <a:tab pos="1544638" algn="l"/>
              </a:tabLst>
            </a:pPr>
            <a:r>
              <a:rPr lang="en-US" sz="2400" dirty="0">
                <a:sym typeface="Symbol" pitchFamily="18" charset="2"/>
              </a:rPr>
              <a:t>Suppose a shot putter can consistently throw a steel ball with </a:t>
            </a:r>
          </a:p>
          <a:p>
            <a:pPr defTabSz="339725">
              <a:spcBef>
                <a:spcPct val="0"/>
              </a:spcBef>
              <a:buFontTx/>
              <a:buNone/>
              <a:tabLst>
                <a:tab pos="1544638" algn="l"/>
              </a:tabLst>
            </a:pPr>
            <a:r>
              <a:rPr lang="en-US" sz="2400" i="1" dirty="0">
                <a:sym typeface="Symbol" pitchFamily="18" charset="2"/>
              </a:rPr>
              <a:t>h</a:t>
            </a:r>
            <a:r>
              <a:rPr lang="en-US" sz="2400" dirty="0">
                <a:sym typeface="Symbol" pitchFamily="18" charset="2"/>
              </a:rPr>
              <a:t> = 7.6 feet and </a:t>
            </a:r>
            <a:r>
              <a:rPr lang="en-US" sz="2400" i="1" dirty="0">
                <a:sym typeface="Symbol" pitchFamily="18" charset="2"/>
              </a:rPr>
              <a:t>v</a:t>
            </a:r>
            <a:r>
              <a:rPr lang="en-US" sz="2400" dirty="0">
                <a:sym typeface="Symbol" pitchFamily="18" charset="2"/>
              </a:rPr>
              <a:t> = 42 ft/sec. At what angle should he throw the </a:t>
            </a:r>
          </a:p>
          <a:p>
            <a:pPr defTabSz="339725">
              <a:spcBef>
                <a:spcPct val="0"/>
              </a:spcBef>
              <a:buFontTx/>
              <a:buNone/>
              <a:tabLst>
                <a:tab pos="1544638" algn="l"/>
              </a:tabLst>
            </a:pPr>
            <a:r>
              <a:rPr lang="en-US" sz="2400" dirty="0">
                <a:sym typeface="Symbol" pitchFamily="18" charset="2"/>
              </a:rPr>
              <a:t>ball to maximize distance?</a:t>
            </a:r>
          </a:p>
          <a:p>
            <a:pPr defTabSz="339725">
              <a:spcBef>
                <a:spcPct val="0"/>
              </a:spcBef>
              <a:buFontTx/>
              <a:buNone/>
              <a:tabLst>
                <a:tab pos="1544638" algn="l"/>
              </a:tabLst>
            </a:pPr>
            <a:endParaRPr lang="en-US" sz="2400" dirty="0">
              <a:sym typeface="Symbol" pitchFamily="18" charset="2"/>
            </a:endParaRPr>
          </a:p>
          <a:p>
            <a:pPr defTabSz="339725">
              <a:spcBef>
                <a:spcPct val="0"/>
              </a:spcBef>
              <a:buFontTx/>
              <a:buNone/>
              <a:tabLst>
                <a:tab pos="1544638" algn="l"/>
              </a:tabLst>
            </a:pPr>
            <a:r>
              <a:rPr lang="en-US" sz="2400" b="1" dirty="0">
                <a:sym typeface="Symbol" pitchFamily="18" charset="2"/>
              </a:rPr>
              <a:t>Solution</a:t>
            </a:r>
            <a:r>
              <a:rPr lang="en-US" sz="2400" dirty="0">
                <a:sym typeface="Symbol" pitchFamily="18" charset="2"/>
              </a:rPr>
              <a:t>	</a:t>
            </a:r>
            <a:endParaRPr lang="en-US" sz="2400" dirty="0" smtClean="0">
              <a:sym typeface="Symbol" pitchFamily="18" charset="2"/>
            </a:endParaRPr>
          </a:p>
          <a:p>
            <a:pPr defTabSz="339725">
              <a:spcBef>
                <a:spcPct val="0"/>
              </a:spcBef>
              <a:buFontTx/>
              <a:buNone/>
              <a:tabLst>
                <a:tab pos="1544638" algn="l"/>
              </a:tabLst>
            </a:pPr>
            <a:r>
              <a:rPr lang="en-US" sz="2400" dirty="0" smtClean="0">
                <a:sym typeface="Symbol" pitchFamily="18" charset="2"/>
              </a:rPr>
              <a:t>Substitute </a:t>
            </a:r>
            <a:r>
              <a:rPr lang="en-US" sz="2400" dirty="0">
                <a:sym typeface="Symbol" pitchFamily="18" charset="2"/>
              </a:rPr>
              <a:t>into the model and use a calculator in </a:t>
            </a:r>
            <a:r>
              <a:rPr lang="en-US" sz="2400" dirty="0" smtClean="0">
                <a:sym typeface="Symbol" pitchFamily="18" charset="2"/>
              </a:rPr>
              <a:t>degree </a:t>
            </a:r>
            <a:r>
              <a:rPr lang="en-US" sz="2400" dirty="0">
                <a:sym typeface="Symbol" pitchFamily="18" charset="2"/>
              </a:rPr>
              <a:t>mode.</a:t>
            </a:r>
            <a:endParaRPr lang="en-US" sz="2400" b="1" dirty="0">
              <a:sym typeface="Symbol" pitchFamily="18" charset="2"/>
            </a:endParaRPr>
          </a:p>
          <a:p>
            <a:pPr defTabSz="339725">
              <a:buFontTx/>
              <a:buNone/>
              <a:tabLst>
                <a:tab pos="1544638" algn="l"/>
              </a:tabLst>
            </a:pPr>
            <a:endParaRPr lang="en-US" sz="2400" dirty="0"/>
          </a:p>
        </p:txBody>
      </p:sp>
      <p:graphicFrame>
        <p:nvGraphicFramePr>
          <p:cNvPr id="432128" name="Object 1024"/>
          <p:cNvGraphicFramePr>
            <a:graphicFrameLocks noChangeAspect="1"/>
          </p:cNvGraphicFramePr>
          <p:nvPr/>
        </p:nvGraphicFramePr>
        <p:xfrm>
          <a:off x="2513013" y="3725863"/>
          <a:ext cx="3797300" cy="1409700"/>
        </p:xfrm>
        <a:graphic>
          <a:graphicData uri="http://schemas.openxmlformats.org/presentationml/2006/ole">
            <p:oleObj spid="_x0000_s15362" name="Equation" r:id="rId4" imgW="3797280" imgH="140940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5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25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32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329738" name="Line 10"/>
            <p:cNvSpPr>
              <a:spLocks noChangeShapeType="1"/>
            </p:cNvSpPr>
            <p:nvPr/>
          </p:nvSpPr>
          <p:spPr bwMode="auto">
            <a:xfrm>
              <a:off x="0" y="0"/>
              <a:ext cx="5760" cy="0"/>
            </a:xfrm>
            <a:prstGeom prst="line">
              <a:avLst/>
            </a:prstGeom>
            <a:noFill/>
            <a:ln w="25400">
              <a:solidFill>
                <a:srgbClr val="CC6600"/>
              </a:solidFill>
              <a:round/>
              <a:headEnd/>
              <a:tailEnd/>
            </a:ln>
            <a:effectLst/>
          </p:spPr>
          <p:txBody>
            <a:bodyPr lIns="92075" tIns="46038" rIns="92075" bIns="46038" anchor="ctr"/>
            <a:lstStyle/>
            <a:p>
              <a:endParaRPr lang="en-US"/>
            </a:p>
          </p:txBody>
        </p:sp>
        <p:grpSp>
          <p:nvGrpSpPr>
            <p:cNvPr id="3" name="Group 11"/>
            <p:cNvGrpSpPr>
              <a:grpSpLocks/>
            </p:cNvGrpSpPr>
            <p:nvPr/>
          </p:nvGrpSpPr>
          <p:grpSpPr bwMode="auto">
            <a:xfrm>
              <a:off x="0" y="0"/>
              <a:ext cx="259" cy="4320"/>
              <a:chOff x="0" y="0"/>
              <a:chExt cx="259" cy="4320"/>
            </a:xfrm>
          </p:grpSpPr>
          <p:sp>
            <p:nvSpPr>
              <p:cNvPr id="329740" name="Rectangle 12"/>
              <p:cNvSpPr>
                <a:spLocks noChangeArrowheads="1"/>
              </p:cNvSpPr>
              <p:nvPr/>
            </p:nvSpPr>
            <p:spPr bwMode="auto">
              <a:xfrm>
                <a:off x="0" y="0"/>
                <a:ext cx="259" cy="4207"/>
              </a:xfrm>
              <a:prstGeom prst="rect">
                <a:avLst/>
              </a:prstGeom>
              <a:gradFill rotWithShape="1">
                <a:gsLst>
                  <a:gs pos="0">
                    <a:srgbClr val="CC6600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 anchor="ctr"/>
              <a:lstStyle/>
              <a:p>
                <a:endParaRPr lang="en-US"/>
              </a:p>
            </p:txBody>
          </p:sp>
          <p:sp>
            <p:nvSpPr>
              <p:cNvPr id="329741" name="Line 13"/>
              <p:cNvSpPr>
                <a:spLocks noChangeShapeType="1"/>
              </p:cNvSpPr>
              <p:nvPr/>
            </p:nvSpPr>
            <p:spPr bwMode="auto">
              <a:xfrm>
                <a:off x="0" y="0"/>
                <a:ext cx="8" cy="4320"/>
              </a:xfrm>
              <a:prstGeom prst="line">
                <a:avLst/>
              </a:prstGeom>
              <a:noFill/>
              <a:ln w="25400">
                <a:solidFill>
                  <a:srgbClr val="CC6600"/>
                </a:solidFill>
                <a:round/>
                <a:headEnd/>
                <a:tailEnd/>
              </a:ln>
              <a:effectLst/>
            </p:spPr>
            <p:txBody>
              <a:bodyPr lIns="92075" tIns="46038" rIns="92075" bIns="46038" anchor="ctr"/>
              <a:lstStyle/>
              <a:p>
                <a:endParaRPr lang="en-US"/>
              </a:p>
            </p:txBody>
          </p:sp>
        </p:grpSp>
      </p:grpSp>
      <p:sp>
        <p:nvSpPr>
          <p:cNvPr id="329730" name="Rectangle 2"/>
          <p:cNvSpPr>
            <a:spLocks noGrp="1" noChangeArrowheads="1"/>
          </p:cNvSpPr>
          <p:nvPr>
            <p:ph type="title"/>
          </p:nvPr>
        </p:nvSpPr>
        <p:spPr>
          <a:xfrm>
            <a:off x="1457325" y="101600"/>
            <a:ext cx="7481888" cy="498475"/>
          </a:xfrm>
        </p:spPr>
        <p:txBody>
          <a:bodyPr>
            <a:normAutofit fontScale="90000"/>
          </a:bodyPr>
          <a:lstStyle/>
          <a:p>
            <a:pPr algn="l">
              <a:tabLst>
                <a:tab pos="850900" algn="l"/>
              </a:tabLst>
            </a:pPr>
            <a:r>
              <a:rPr lang="en-US" sz="3200" dirty="0" smtClean="0"/>
              <a:t>11.4</a:t>
            </a:r>
            <a:r>
              <a:rPr lang="en-US" sz="3200" dirty="0"/>
              <a:t>	The Inverse Circular Functions</a:t>
            </a:r>
          </a:p>
        </p:txBody>
      </p:sp>
      <p:sp>
        <p:nvSpPr>
          <p:cNvPr id="329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609600"/>
            <a:ext cx="8763000" cy="5943600"/>
          </a:xfrm>
        </p:spPr>
        <p:txBody>
          <a:bodyPr/>
          <a:lstStyle/>
          <a:p>
            <a:pPr defTabSz="339725">
              <a:tabLst>
                <a:tab pos="1544638" algn="l"/>
              </a:tabLst>
            </a:pPr>
            <a:r>
              <a:rPr lang="en-US" sz="2800" b="1" dirty="0"/>
              <a:t>The Inverse Sine Function</a:t>
            </a:r>
          </a:p>
          <a:p>
            <a:pPr defTabSz="339725">
              <a:buFontTx/>
              <a:buNone/>
              <a:tabLst>
                <a:tab pos="1544638" algn="l"/>
              </a:tabLst>
            </a:pPr>
            <a:r>
              <a:rPr lang="en-US" sz="2800" dirty="0"/>
              <a:t>	Apply the horizontal line test to show that </a:t>
            </a:r>
            <a:r>
              <a:rPr lang="en-US" sz="2800" i="1" dirty="0"/>
              <a:t>y</a:t>
            </a:r>
            <a:r>
              <a:rPr lang="en-US" sz="2800" dirty="0"/>
              <a:t> = sin</a:t>
            </a:r>
            <a:r>
              <a:rPr lang="en-US" sz="2800" i="1" dirty="0"/>
              <a:t> x</a:t>
            </a:r>
            <a:r>
              <a:rPr lang="en-US" sz="2800" dirty="0"/>
              <a:t> is not one-to-one. However, by restricting the domain over the </a:t>
            </a:r>
            <a:r>
              <a:rPr lang="en-US" sz="2800" dirty="0" smtClean="0"/>
              <a:t>interval              </a:t>
            </a:r>
            <a:r>
              <a:rPr lang="en-US" sz="2800" dirty="0"/>
              <a:t>a one-to-one function can be defined. </a:t>
            </a:r>
          </a:p>
        </p:txBody>
      </p:sp>
      <p:graphicFrame>
        <p:nvGraphicFramePr>
          <p:cNvPr id="329732" name="Object 4"/>
          <p:cNvGraphicFramePr>
            <a:graphicFrameLocks noChangeAspect="1"/>
          </p:cNvGraphicFramePr>
          <p:nvPr/>
        </p:nvGraphicFramePr>
        <p:xfrm>
          <a:off x="1981200" y="2057400"/>
          <a:ext cx="1066800" cy="431800"/>
        </p:xfrm>
        <a:graphic>
          <a:graphicData uri="http://schemas.openxmlformats.org/presentationml/2006/ole">
            <p:oleObj spid="_x0000_s1026" name="Equation" r:id="rId4" imgW="1066680" imgH="431640" progId="Equation.3">
              <p:embed/>
            </p:oleObj>
          </a:graphicData>
        </a:graphic>
      </p:graphicFrame>
      <p:pic>
        <p:nvPicPr>
          <p:cNvPr id="329734" name="Picture 6" descr="09_1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9600" y="2544762"/>
            <a:ext cx="7942669" cy="431323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1787" name="Picture 11" descr="09_1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00763" y="2801094"/>
            <a:ext cx="3043237" cy="4056906"/>
          </a:xfrm>
          <a:prstGeom prst="rect">
            <a:avLst/>
          </a:prstGeom>
          <a:noFill/>
        </p:spPr>
      </p:pic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331791" name="Line 15"/>
            <p:cNvSpPr>
              <a:spLocks noChangeShapeType="1"/>
            </p:cNvSpPr>
            <p:nvPr/>
          </p:nvSpPr>
          <p:spPr bwMode="auto">
            <a:xfrm>
              <a:off x="0" y="0"/>
              <a:ext cx="5760" cy="0"/>
            </a:xfrm>
            <a:prstGeom prst="line">
              <a:avLst/>
            </a:prstGeom>
            <a:noFill/>
            <a:ln w="25400">
              <a:solidFill>
                <a:srgbClr val="CC6600"/>
              </a:solidFill>
              <a:round/>
              <a:headEnd/>
              <a:tailEnd/>
            </a:ln>
            <a:effectLst/>
          </p:spPr>
          <p:txBody>
            <a:bodyPr lIns="92075" tIns="46038" rIns="92075" bIns="46038" anchor="ctr"/>
            <a:lstStyle/>
            <a:p>
              <a:endParaRPr lang="en-US"/>
            </a:p>
          </p:txBody>
        </p:sp>
        <p:grpSp>
          <p:nvGrpSpPr>
            <p:cNvPr id="3" name="Group 16"/>
            <p:cNvGrpSpPr>
              <a:grpSpLocks/>
            </p:cNvGrpSpPr>
            <p:nvPr/>
          </p:nvGrpSpPr>
          <p:grpSpPr bwMode="auto">
            <a:xfrm>
              <a:off x="0" y="0"/>
              <a:ext cx="259" cy="4320"/>
              <a:chOff x="0" y="0"/>
              <a:chExt cx="259" cy="4320"/>
            </a:xfrm>
          </p:grpSpPr>
          <p:sp>
            <p:nvSpPr>
              <p:cNvPr id="331793" name="Rectangle 17"/>
              <p:cNvSpPr>
                <a:spLocks noChangeArrowheads="1"/>
              </p:cNvSpPr>
              <p:nvPr/>
            </p:nvSpPr>
            <p:spPr bwMode="auto">
              <a:xfrm>
                <a:off x="0" y="0"/>
                <a:ext cx="259" cy="4207"/>
              </a:xfrm>
              <a:prstGeom prst="rect">
                <a:avLst/>
              </a:prstGeom>
              <a:gradFill rotWithShape="1">
                <a:gsLst>
                  <a:gs pos="0">
                    <a:srgbClr val="CC6600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 anchor="ctr"/>
              <a:lstStyle/>
              <a:p>
                <a:endParaRPr lang="en-US"/>
              </a:p>
            </p:txBody>
          </p:sp>
          <p:sp>
            <p:nvSpPr>
              <p:cNvPr id="331794" name="Line 18"/>
              <p:cNvSpPr>
                <a:spLocks noChangeShapeType="1"/>
              </p:cNvSpPr>
              <p:nvPr/>
            </p:nvSpPr>
            <p:spPr bwMode="auto">
              <a:xfrm>
                <a:off x="0" y="0"/>
                <a:ext cx="8" cy="4320"/>
              </a:xfrm>
              <a:prstGeom prst="line">
                <a:avLst/>
              </a:prstGeom>
              <a:noFill/>
              <a:ln w="25400">
                <a:solidFill>
                  <a:srgbClr val="CC6600"/>
                </a:solidFill>
                <a:round/>
                <a:headEnd/>
                <a:tailEnd/>
              </a:ln>
              <a:effectLst/>
            </p:spPr>
            <p:txBody>
              <a:bodyPr lIns="92075" tIns="46038" rIns="92075" bIns="46038" anchor="ctr"/>
              <a:lstStyle/>
              <a:p>
                <a:endParaRPr lang="en-US"/>
              </a:p>
            </p:txBody>
          </p:sp>
        </p:grpSp>
      </p:grpSp>
      <p:sp>
        <p:nvSpPr>
          <p:cNvPr id="331778" name="Rectangle 2"/>
          <p:cNvSpPr>
            <a:spLocks noGrp="1" noChangeArrowheads="1"/>
          </p:cNvSpPr>
          <p:nvPr>
            <p:ph type="title"/>
          </p:nvPr>
        </p:nvSpPr>
        <p:spPr>
          <a:xfrm>
            <a:off x="1457325" y="101600"/>
            <a:ext cx="7481888" cy="498475"/>
          </a:xfrm>
        </p:spPr>
        <p:txBody>
          <a:bodyPr>
            <a:normAutofit fontScale="90000"/>
          </a:bodyPr>
          <a:lstStyle/>
          <a:p>
            <a:pPr algn="l">
              <a:tabLst>
                <a:tab pos="850900" algn="l"/>
              </a:tabLst>
            </a:pPr>
            <a:r>
              <a:rPr lang="en-US" sz="3200" dirty="0" smtClean="0"/>
              <a:t>11.4</a:t>
            </a:r>
            <a:r>
              <a:rPr lang="en-US" sz="3200" dirty="0"/>
              <a:t>	The Inverse Sine Function</a:t>
            </a:r>
          </a:p>
        </p:txBody>
      </p:sp>
      <p:sp>
        <p:nvSpPr>
          <p:cNvPr id="331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09600"/>
            <a:ext cx="8991600" cy="5943600"/>
          </a:xfrm>
        </p:spPr>
        <p:txBody>
          <a:bodyPr/>
          <a:lstStyle/>
          <a:p>
            <a:pPr defTabSz="339725">
              <a:buFontTx/>
              <a:buNone/>
              <a:tabLst>
                <a:tab pos="1544638" algn="l"/>
              </a:tabLst>
            </a:pPr>
            <a:endParaRPr lang="en-US" sz="2400" dirty="0"/>
          </a:p>
          <a:p>
            <a:pPr defTabSz="339725">
              <a:tabLst>
                <a:tab pos="1544638" algn="l"/>
              </a:tabLst>
            </a:pPr>
            <a:endParaRPr lang="en-US" sz="2400" dirty="0"/>
          </a:p>
          <a:p>
            <a:pPr defTabSz="339725">
              <a:tabLst>
                <a:tab pos="1544638" algn="l"/>
              </a:tabLst>
            </a:pPr>
            <a:endParaRPr lang="en-US" sz="2400" dirty="0"/>
          </a:p>
          <a:p>
            <a:pPr defTabSz="339725">
              <a:tabLst>
                <a:tab pos="1544638" algn="l"/>
              </a:tabLst>
            </a:pPr>
            <a:endParaRPr lang="en-US" sz="2400" dirty="0"/>
          </a:p>
          <a:p>
            <a:pPr defTabSz="339725">
              <a:tabLst>
                <a:tab pos="1544638" algn="l"/>
              </a:tabLst>
            </a:pPr>
            <a:r>
              <a:rPr lang="en-US" sz="2800" dirty="0"/>
              <a:t>The domain of the inverse sine function </a:t>
            </a:r>
            <a:r>
              <a:rPr lang="en-US" sz="2800" i="1" dirty="0"/>
              <a:t>y</a:t>
            </a:r>
            <a:r>
              <a:rPr lang="en-US" sz="2800" dirty="0"/>
              <a:t> = sin</a:t>
            </a:r>
            <a:r>
              <a:rPr lang="en-US" sz="2800" baseline="30000" dirty="0"/>
              <a:t>-1</a:t>
            </a:r>
            <a:r>
              <a:rPr lang="en-US" sz="2800" dirty="0"/>
              <a:t> </a:t>
            </a:r>
            <a:r>
              <a:rPr lang="en-US" sz="2800" i="1" dirty="0"/>
              <a:t>x</a:t>
            </a:r>
            <a:r>
              <a:rPr lang="en-US" sz="2800" dirty="0"/>
              <a:t> is [</a:t>
            </a:r>
            <a:r>
              <a:rPr lang="en-US" sz="2800" dirty="0">
                <a:cs typeface="Times New Roman" pitchFamily="18" charset="0"/>
              </a:rPr>
              <a:t>–1, 1], while the restricted domain of </a:t>
            </a:r>
            <a:r>
              <a:rPr lang="en-US" sz="2800" i="1" dirty="0"/>
              <a:t>y</a:t>
            </a:r>
            <a:r>
              <a:rPr lang="en-US" sz="2800" dirty="0"/>
              <a:t> = sin </a:t>
            </a:r>
            <a:r>
              <a:rPr lang="en-US" sz="2800" i="1" dirty="0"/>
              <a:t>x</a:t>
            </a:r>
            <a:r>
              <a:rPr lang="en-US" sz="2800" dirty="0"/>
              <a:t>, [</a:t>
            </a:r>
            <a:r>
              <a:rPr lang="en-US" sz="2800" dirty="0">
                <a:cs typeface="Times New Roman" pitchFamily="18" charset="0"/>
              </a:rPr>
              <a:t>–</a:t>
            </a:r>
            <a:r>
              <a:rPr lang="en-US" sz="2800" dirty="0">
                <a:cs typeface="Times New Roman" pitchFamily="18" charset="0"/>
                <a:sym typeface="Symbol" pitchFamily="18" charset="2"/>
              </a:rPr>
              <a:t>/2, /2], is the range of </a:t>
            </a:r>
            <a:r>
              <a:rPr lang="en-US" sz="2800" i="1" dirty="0"/>
              <a:t>y</a:t>
            </a:r>
            <a:r>
              <a:rPr lang="en-US" sz="2800" dirty="0"/>
              <a:t> = sin</a:t>
            </a:r>
            <a:r>
              <a:rPr lang="en-US" sz="2800" baseline="30000" dirty="0"/>
              <a:t>-1</a:t>
            </a:r>
            <a:r>
              <a:rPr lang="en-US" sz="2800" dirty="0"/>
              <a:t> </a:t>
            </a:r>
            <a:r>
              <a:rPr lang="en-US" sz="2800" i="1" dirty="0"/>
              <a:t>x</a:t>
            </a:r>
            <a:r>
              <a:rPr lang="en-US" sz="2800" dirty="0"/>
              <a:t>. </a:t>
            </a:r>
          </a:p>
          <a:p>
            <a:pPr defTabSz="339725">
              <a:spcBef>
                <a:spcPct val="0"/>
              </a:spcBef>
              <a:tabLst>
                <a:tab pos="1544638" algn="l"/>
              </a:tabLst>
            </a:pPr>
            <a:endParaRPr lang="en-US" sz="2800" dirty="0"/>
          </a:p>
          <a:p>
            <a:pPr defTabSz="339725">
              <a:spcBef>
                <a:spcPct val="0"/>
              </a:spcBef>
              <a:tabLst>
                <a:tab pos="1544638" algn="l"/>
              </a:tabLst>
            </a:pPr>
            <a:r>
              <a:rPr lang="en-US" sz="2800" dirty="0"/>
              <a:t>We may think of </a:t>
            </a:r>
            <a:r>
              <a:rPr lang="en-US" sz="2800" i="1" dirty="0"/>
              <a:t>y</a:t>
            </a:r>
            <a:r>
              <a:rPr lang="en-US" sz="2800" dirty="0"/>
              <a:t> = sin</a:t>
            </a:r>
            <a:r>
              <a:rPr lang="en-US" sz="2800" baseline="30000" dirty="0"/>
              <a:t>-1</a:t>
            </a:r>
            <a:r>
              <a:rPr lang="en-US" sz="2800" dirty="0"/>
              <a:t> </a:t>
            </a:r>
            <a:r>
              <a:rPr lang="en-US" sz="2800" i="1" dirty="0"/>
              <a:t>x</a:t>
            </a:r>
            <a:endParaRPr lang="en-US" sz="2800" dirty="0"/>
          </a:p>
          <a:p>
            <a:pPr defTabSz="339725">
              <a:spcBef>
                <a:spcPct val="0"/>
              </a:spcBef>
              <a:buFontTx/>
              <a:buNone/>
              <a:tabLst>
                <a:tab pos="1544638" algn="l"/>
              </a:tabLst>
            </a:pPr>
            <a:r>
              <a:rPr lang="en-US" sz="2800" dirty="0"/>
              <a:t>	as “</a:t>
            </a:r>
            <a:r>
              <a:rPr lang="en-US" sz="2800" i="1" dirty="0"/>
              <a:t>y</a:t>
            </a:r>
            <a:r>
              <a:rPr lang="en-US" sz="2800" dirty="0"/>
              <a:t> is the number in the </a:t>
            </a:r>
          </a:p>
          <a:p>
            <a:pPr defTabSz="339725">
              <a:spcBef>
                <a:spcPct val="0"/>
              </a:spcBef>
              <a:buFontTx/>
              <a:buNone/>
              <a:tabLst>
                <a:tab pos="1544638" algn="l"/>
              </a:tabLst>
            </a:pPr>
            <a:r>
              <a:rPr lang="en-US" sz="2800" dirty="0"/>
              <a:t>	interval            whose sine</a:t>
            </a:r>
          </a:p>
          <a:p>
            <a:pPr defTabSz="339725">
              <a:spcBef>
                <a:spcPct val="0"/>
              </a:spcBef>
              <a:buFontTx/>
              <a:buNone/>
              <a:tabLst>
                <a:tab pos="1544638" algn="l"/>
              </a:tabLst>
            </a:pPr>
            <a:r>
              <a:rPr lang="en-US" sz="2800" dirty="0"/>
              <a:t>	is </a:t>
            </a:r>
            <a:r>
              <a:rPr lang="en-US" sz="2800" i="1" dirty="0"/>
              <a:t>x</a:t>
            </a:r>
            <a:r>
              <a:rPr lang="en-US" sz="2800" dirty="0"/>
              <a:t>.</a:t>
            </a:r>
          </a:p>
        </p:txBody>
      </p:sp>
      <p:graphicFrame>
        <p:nvGraphicFramePr>
          <p:cNvPr id="331781" name="Object 5"/>
          <p:cNvGraphicFramePr>
            <a:graphicFrameLocks noChangeAspect="1"/>
          </p:cNvGraphicFramePr>
          <p:nvPr/>
        </p:nvGraphicFramePr>
        <p:xfrm>
          <a:off x="1600200" y="4953000"/>
          <a:ext cx="914400" cy="414338"/>
        </p:xfrm>
        <a:graphic>
          <a:graphicData uri="http://schemas.openxmlformats.org/presentationml/2006/ole">
            <p:oleObj spid="_x0000_s2050" name="Equation" r:id="rId5" imgW="812520" imgH="368280" progId="Equation.3">
              <p:embed/>
            </p:oleObj>
          </a:graphicData>
        </a:graphic>
      </p:graphicFrame>
      <p:sp>
        <p:nvSpPr>
          <p:cNvPr id="331785" name="Text Box 9"/>
          <p:cNvSpPr txBox="1">
            <a:spLocks noChangeArrowheads="1"/>
          </p:cNvSpPr>
          <p:nvPr/>
        </p:nvSpPr>
        <p:spPr bwMode="auto">
          <a:xfrm>
            <a:off x="533400" y="762000"/>
            <a:ext cx="8305800" cy="1492716"/>
          </a:xfrm>
          <a:prstGeom prst="rect">
            <a:avLst/>
          </a:prstGeom>
          <a:solidFill>
            <a:srgbClr val="EAEAEA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/>
              <a:t>The Inverse Sine Function</a:t>
            </a:r>
          </a:p>
          <a:p>
            <a:pPr>
              <a:spcBef>
                <a:spcPct val="25000"/>
              </a:spcBef>
            </a:pPr>
            <a:r>
              <a:rPr lang="en-US" sz="2800" i="1" dirty="0"/>
              <a:t>y</a:t>
            </a:r>
            <a:r>
              <a:rPr lang="en-US" sz="2800" dirty="0"/>
              <a:t> = </a:t>
            </a:r>
            <a:r>
              <a:rPr lang="en-US" sz="2800" dirty="0">
                <a:solidFill>
                  <a:schemeClr val="tx1"/>
                </a:solidFill>
              </a:rPr>
              <a:t>sin</a:t>
            </a:r>
            <a:r>
              <a:rPr lang="en-US" sz="2800" baseline="30000" dirty="0">
                <a:solidFill>
                  <a:schemeClr val="tx1"/>
                </a:solidFill>
              </a:rPr>
              <a:t>-1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i="1" dirty="0">
                <a:solidFill>
                  <a:schemeClr val="tx1"/>
                </a:solidFill>
              </a:rPr>
              <a:t>x</a:t>
            </a:r>
            <a:r>
              <a:rPr lang="en-US" sz="2800" dirty="0">
                <a:solidFill>
                  <a:schemeClr val="tx1"/>
                </a:solidFill>
              </a:rPr>
              <a:t> or </a:t>
            </a:r>
            <a:r>
              <a:rPr lang="en-US" sz="2800" i="1" dirty="0">
                <a:solidFill>
                  <a:schemeClr val="tx1"/>
                </a:solidFill>
              </a:rPr>
              <a:t>y</a:t>
            </a:r>
            <a:r>
              <a:rPr lang="en-US" sz="2800" dirty="0">
                <a:solidFill>
                  <a:schemeClr val="tx1"/>
                </a:solidFill>
              </a:rPr>
              <a:t> = </a:t>
            </a:r>
            <a:r>
              <a:rPr lang="en-US" sz="2800" dirty="0" err="1">
                <a:solidFill>
                  <a:schemeClr val="tx1"/>
                </a:solidFill>
              </a:rPr>
              <a:t>arcsin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i="1" dirty="0">
                <a:solidFill>
                  <a:schemeClr val="tx1"/>
                </a:solidFill>
              </a:rPr>
              <a:t>x</a:t>
            </a:r>
            <a:r>
              <a:rPr lang="en-US" sz="2800" dirty="0">
                <a:solidFill>
                  <a:schemeClr val="tx1"/>
                </a:solidFill>
              </a:rPr>
              <a:t> means that </a:t>
            </a:r>
            <a:r>
              <a:rPr lang="en-US" sz="2800" i="1" dirty="0">
                <a:solidFill>
                  <a:schemeClr val="tx1"/>
                </a:solidFill>
              </a:rPr>
              <a:t>x</a:t>
            </a:r>
            <a:r>
              <a:rPr lang="en-US" sz="2800" dirty="0">
                <a:solidFill>
                  <a:schemeClr val="tx1"/>
                </a:solidFill>
              </a:rPr>
              <a:t> = sin </a:t>
            </a:r>
            <a:r>
              <a:rPr lang="en-US" sz="2800" i="1" dirty="0">
                <a:solidFill>
                  <a:schemeClr val="tx1"/>
                </a:solidFill>
              </a:rPr>
              <a:t>y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dirty="0" smtClean="0">
                <a:solidFill>
                  <a:schemeClr val="tx1"/>
                </a:solidFill>
              </a:rPr>
              <a:t>for</a:t>
            </a:r>
            <a:endParaRPr lang="en-US" sz="2800" dirty="0">
              <a:solidFill>
                <a:schemeClr val="tx1"/>
              </a:solidFill>
            </a:endParaRPr>
          </a:p>
          <a:p>
            <a:endParaRPr lang="en-US" sz="2800" dirty="0">
              <a:solidFill>
                <a:schemeClr val="tx1"/>
              </a:solidFill>
            </a:endParaRPr>
          </a:p>
        </p:txBody>
      </p:sp>
      <p:graphicFrame>
        <p:nvGraphicFramePr>
          <p:cNvPr id="331786" name="Object 10"/>
          <p:cNvGraphicFramePr>
            <a:graphicFrameLocks noChangeAspect="1"/>
          </p:cNvGraphicFramePr>
          <p:nvPr/>
        </p:nvGraphicFramePr>
        <p:xfrm>
          <a:off x="3429000" y="1828800"/>
          <a:ext cx="1638300" cy="431800"/>
        </p:xfrm>
        <a:graphic>
          <a:graphicData uri="http://schemas.openxmlformats.org/presentationml/2006/ole">
            <p:oleObj spid="_x0000_s2051" name="Equation" r:id="rId6" imgW="1638000" imgH="43164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1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31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317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317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317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31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333834" name="Line 10"/>
            <p:cNvSpPr>
              <a:spLocks noChangeShapeType="1"/>
            </p:cNvSpPr>
            <p:nvPr/>
          </p:nvSpPr>
          <p:spPr bwMode="auto">
            <a:xfrm>
              <a:off x="0" y="0"/>
              <a:ext cx="5760" cy="0"/>
            </a:xfrm>
            <a:prstGeom prst="line">
              <a:avLst/>
            </a:prstGeom>
            <a:noFill/>
            <a:ln w="25400">
              <a:solidFill>
                <a:srgbClr val="CC6600"/>
              </a:solidFill>
              <a:round/>
              <a:headEnd/>
              <a:tailEnd/>
            </a:ln>
            <a:effectLst/>
          </p:spPr>
          <p:txBody>
            <a:bodyPr lIns="92075" tIns="46038" rIns="92075" bIns="46038" anchor="ctr"/>
            <a:lstStyle/>
            <a:p>
              <a:endParaRPr lang="en-US"/>
            </a:p>
          </p:txBody>
        </p:sp>
        <p:grpSp>
          <p:nvGrpSpPr>
            <p:cNvPr id="3" name="Group 11"/>
            <p:cNvGrpSpPr>
              <a:grpSpLocks/>
            </p:cNvGrpSpPr>
            <p:nvPr/>
          </p:nvGrpSpPr>
          <p:grpSpPr bwMode="auto">
            <a:xfrm>
              <a:off x="0" y="0"/>
              <a:ext cx="259" cy="4320"/>
              <a:chOff x="0" y="0"/>
              <a:chExt cx="259" cy="4320"/>
            </a:xfrm>
          </p:grpSpPr>
          <p:sp>
            <p:nvSpPr>
              <p:cNvPr id="333836" name="Rectangle 12"/>
              <p:cNvSpPr>
                <a:spLocks noChangeArrowheads="1"/>
              </p:cNvSpPr>
              <p:nvPr/>
            </p:nvSpPr>
            <p:spPr bwMode="auto">
              <a:xfrm>
                <a:off x="0" y="0"/>
                <a:ext cx="259" cy="4207"/>
              </a:xfrm>
              <a:prstGeom prst="rect">
                <a:avLst/>
              </a:prstGeom>
              <a:gradFill rotWithShape="1">
                <a:gsLst>
                  <a:gs pos="0">
                    <a:srgbClr val="CC6600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 anchor="ctr"/>
              <a:lstStyle/>
              <a:p>
                <a:endParaRPr lang="en-US"/>
              </a:p>
            </p:txBody>
          </p:sp>
          <p:sp>
            <p:nvSpPr>
              <p:cNvPr id="333837" name="Line 13"/>
              <p:cNvSpPr>
                <a:spLocks noChangeShapeType="1"/>
              </p:cNvSpPr>
              <p:nvPr/>
            </p:nvSpPr>
            <p:spPr bwMode="auto">
              <a:xfrm>
                <a:off x="0" y="0"/>
                <a:ext cx="8" cy="4320"/>
              </a:xfrm>
              <a:prstGeom prst="line">
                <a:avLst/>
              </a:prstGeom>
              <a:noFill/>
              <a:ln w="25400">
                <a:solidFill>
                  <a:srgbClr val="CC6600"/>
                </a:solidFill>
                <a:round/>
                <a:headEnd/>
                <a:tailEnd/>
              </a:ln>
              <a:effectLst/>
            </p:spPr>
            <p:txBody>
              <a:bodyPr lIns="92075" tIns="46038" rIns="92075" bIns="46038" anchor="ctr"/>
              <a:lstStyle/>
              <a:p>
                <a:endParaRPr lang="en-US"/>
              </a:p>
            </p:txBody>
          </p:sp>
        </p:grpSp>
      </p:grpSp>
      <p:sp>
        <p:nvSpPr>
          <p:cNvPr id="333826" name="Rectangle 2"/>
          <p:cNvSpPr>
            <a:spLocks noGrp="1" noChangeArrowheads="1"/>
          </p:cNvSpPr>
          <p:nvPr>
            <p:ph type="title"/>
          </p:nvPr>
        </p:nvSpPr>
        <p:spPr>
          <a:xfrm>
            <a:off x="1457325" y="101600"/>
            <a:ext cx="7481888" cy="498475"/>
          </a:xfrm>
        </p:spPr>
        <p:txBody>
          <a:bodyPr>
            <a:normAutofit fontScale="90000"/>
          </a:bodyPr>
          <a:lstStyle/>
          <a:p>
            <a:pPr algn="l">
              <a:tabLst>
                <a:tab pos="850900" algn="l"/>
              </a:tabLst>
            </a:pPr>
            <a:r>
              <a:rPr lang="en-US" sz="3200" dirty="0" smtClean="0"/>
              <a:t>11.4</a:t>
            </a:r>
            <a:r>
              <a:rPr lang="en-US" sz="3200" dirty="0"/>
              <a:t>	Finding Inverse Sine Values</a:t>
            </a:r>
          </a:p>
        </p:txBody>
      </p:sp>
      <p:sp>
        <p:nvSpPr>
          <p:cNvPr id="333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533400"/>
            <a:ext cx="8534400" cy="5943600"/>
          </a:xfrm>
        </p:spPr>
        <p:txBody>
          <a:bodyPr/>
          <a:lstStyle/>
          <a:p>
            <a:pPr marL="609600" indent="-609600" defTabSz="339725">
              <a:buFontTx/>
              <a:buNone/>
              <a:tabLst>
                <a:tab pos="1544638" algn="l"/>
              </a:tabLst>
            </a:pPr>
            <a:r>
              <a:rPr lang="en-US" sz="2800" b="1" dirty="0"/>
              <a:t>Example	</a:t>
            </a:r>
            <a:r>
              <a:rPr lang="en-US" sz="2800" dirty="0"/>
              <a:t>Find </a:t>
            </a:r>
            <a:r>
              <a:rPr lang="en-US" sz="2800" i="1" dirty="0"/>
              <a:t>y</a:t>
            </a:r>
            <a:r>
              <a:rPr lang="en-US" sz="2800" dirty="0"/>
              <a:t> in each equation.</a:t>
            </a:r>
          </a:p>
          <a:p>
            <a:pPr marL="609600" indent="-609600" defTabSz="339725">
              <a:buFontTx/>
              <a:buNone/>
              <a:tabLst>
                <a:tab pos="1544638" algn="l"/>
              </a:tabLst>
            </a:pPr>
            <a:endParaRPr lang="en-US" sz="2800" b="1" dirty="0"/>
          </a:p>
          <a:p>
            <a:pPr marL="609600" indent="-609600" defTabSz="339725">
              <a:buFontTx/>
              <a:buNone/>
              <a:tabLst>
                <a:tab pos="1544638" algn="l"/>
              </a:tabLst>
            </a:pPr>
            <a:endParaRPr lang="en-US" sz="1000" b="1" dirty="0"/>
          </a:p>
          <a:p>
            <a:pPr marL="609600" indent="-609600" defTabSz="339725">
              <a:buFontTx/>
              <a:buNone/>
              <a:tabLst>
                <a:tab pos="1544638" algn="l"/>
              </a:tabLst>
            </a:pPr>
            <a:r>
              <a:rPr lang="en-US" sz="2800" b="1" dirty="0"/>
              <a:t>Analytic Solution</a:t>
            </a:r>
          </a:p>
          <a:p>
            <a:pPr marL="609600" indent="-609600" defTabSz="339725">
              <a:buFontTx/>
              <a:buNone/>
              <a:tabLst>
                <a:tab pos="1544638" algn="l"/>
              </a:tabLst>
            </a:pPr>
            <a:r>
              <a:rPr lang="en-US" sz="2800" dirty="0"/>
              <a:t>(a)  </a:t>
            </a:r>
            <a:r>
              <a:rPr lang="en-US" sz="2800" i="1" dirty="0"/>
              <a:t>y</a:t>
            </a:r>
            <a:r>
              <a:rPr lang="en-US" sz="2800" dirty="0"/>
              <a:t> is the number in             whose sine is       Since</a:t>
            </a:r>
          </a:p>
          <a:p>
            <a:pPr marL="609600" indent="-609600" defTabSz="339725">
              <a:buFontTx/>
              <a:buNone/>
              <a:tabLst>
                <a:tab pos="1544638" algn="l"/>
              </a:tabLst>
            </a:pPr>
            <a:r>
              <a:rPr lang="en-US" sz="2800" dirty="0"/>
              <a:t>	sin </a:t>
            </a:r>
            <a:r>
              <a:rPr lang="en-US" sz="2800" dirty="0">
                <a:sym typeface="Symbol" pitchFamily="18" charset="2"/>
              </a:rPr>
              <a:t>/6 = ½, and /6 is in the range of the arcsine function, </a:t>
            </a:r>
            <a:r>
              <a:rPr lang="en-US" sz="2800" i="1" dirty="0">
                <a:sym typeface="Symbol" pitchFamily="18" charset="2"/>
              </a:rPr>
              <a:t>y</a:t>
            </a:r>
            <a:r>
              <a:rPr lang="en-US" sz="2800" dirty="0">
                <a:sym typeface="Symbol" pitchFamily="18" charset="2"/>
              </a:rPr>
              <a:t> = /6.</a:t>
            </a:r>
          </a:p>
          <a:p>
            <a:pPr marL="609600" indent="-609600" defTabSz="339725">
              <a:buFontTx/>
              <a:buAutoNum type="alphaLcParenBoth" startAt="2"/>
              <a:tabLst>
                <a:tab pos="1544638" algn="l"/>
              </a:tabLst>
            </a:pPr>
            <a:r>
              <a:rPr lang="en-US" sz="2800" dirty="0">
                <a:sym typeface="Symbol" pitchFamily="18" charset="2"/>
              </a:rPr>
              <a:t>Writing the alternative equation, sin </a:t>
            </a:r>
            <a:r>
              <a:rPr lang="en-US" sz="2800" i="1" dirty="0">
                <a:sym typeface="Symbol" pitchFamily="18" charset="2"/>
              </a:rPr>
              <a:t>y</a:t>
            </a:r>
            <a:r>
              <a:rPr lang="en-US" sz="2800" dirty="0">
                <a:sym typeface="Symbol" pitchFamily="18" charset="2"/>
              </a:rPr>
              <a:t> = </a:t>
            </a:r>
            <a:r>
              <a:rPr lang="en-US" sz="2800" dirty="0">
                <a:cs typeface="Times New Roman" pitchFamily="18" charset="0"/>
                <a:sym typeface="Symbol" pitchFamily="18" charset="2"/>
              </a:rPr>
              <a:t>–1, shows that </a:t>
            </a:r>
            <a:r>
              <a:rPr lang="en-US" sz="2800" i="1" dirty="0">
                <a:cs typeface="Times New Roman" pitchFamily="18" charset="0"/>
                <a:sym typeface="Symbol" pitchFamily="18" charset="2"/>
              </a:rPr>
              <a:t>y</a:t>
            </a:r>
            <a:r>
              <a:rPr lang="en-US" sz="2800" dirty="0">
                <a:cs typeface="Times New Roman" pitchFamily="18" charset="0"/>
                <a:sym typeface="Symbol" pitchFamily="18" charset="2"/>
              </a:rPr>
              <a:t> = –/2</a:t>
            </a:r>
          </a:p>
          <a:p>
            <a:pPr marL="609600" indent="-609600" defTabSz="339725">
              <a:buFontTx/>
              <a:buAutoNum type="alphaLcParenBoth" startAt="2"/>
              <a:tabLst>
                <a:tab pos="1544638" algn="l"/>
              </a:tabLst>
            </a:pPr>
            <a:r>
              <a:rPr lang="en-US" sz="2800" dirty="0">
                <a:sym typeface="Symbol" pitchFamily="18" charset="2"/>
              </a:rPr>
              <a:t>Because </a:t>
            </a:r>
            <a:r>
              <a:rPr lang="en-US" sz="2800" dirty="0">
                <a:cs typeface="Times New Roman" pitchFamily="18" charset="0"/>
                <a:sym typeface="Symbol" pitchFamily="18" charset="2"/>
              </a:rPr>
              <a:t>–2 is not in the domain of the inverse sine function, </a:t>
            </a:r>
            <a:r>
              <a:rPr lang="en-US" sz="2800" i="1" dirty="0">
                <a:cs typeface="Times New Roman" pitchFamily="18" charset="0"/>
                <a:sym typeface="Symbol" pitchFamily="18" charset="2"/>
              </a:rPr>
              <a:t>y</a:t>
            </a:r>
            <a:r>
              <a:rPr lang="en-US" sz="2800" dirty="0">
                <a:cs typeface="Times New Roman" pitchFamily="18" charset="0"/>
                <a:sym typeface="Symbol" pitchFamily="18" charset="2"/>
              </a:rPr>
              <a:t> = sin</a:t>
            </a:r>
            <a:r>
              <a:rPr lang="en-US" sz="2800" baseline="30000" dirty="0">
                <a:cs typeface="Times New Roman" pitchFamily="18" charset="0"/>
                <a:sym typeface="Symbol" pitchFamily="18" charset="2"/>
              </a:rPr>
              <a:t>-1</a:t>
            </a:r>
            <a:r>
              <a:rPr lang="en-US" sz="2800" dirty="0">
                <a:cs typeface="Times New Roman" pitchFamily="18" charset="0"/>
                <a:sym typeface="Symbol" pitchFamily="18" charset="2"/>
              </a:rPr>
              <a:t>(–2) does not exist.</a:t>
            </a:r>
            <a:endParaRPr lang="en-US" sz="2800" dirty="0">
              <a:sym typeface="Symbol" pitchFamily="18" charset="2"/>
            </a:endParaRPr>
          </a:p>
        </p:txBody>
      </p:sp>
      <p:graphicFrame>
        <p:nvGraphicFramePr>
          <p:cNvPr id="419840" name="Object 1024"/>
          <p:cNvGraphicFramePr>
            <a:graphicFrameLocks noChangeAspect="1"/>
          </p:cNvGraphicFramePr>
          <p:nvPr/>
        </p:nvGraphicFramePr>
        <p:xfrm>
          <a:off x="609600" y="1066800"/>
          <a:ext cx="7785100" cy="469900"/>
        </p:xfrm>
        <a:graphic>
          <a:graphicData uri="http://schemas.openxmlformats.org/presentationml/2006/ole">
            <p:oleObj spid="_x0000_s3074" name="Equation" r:id="rId4" imgW="7785000" imgH="469800" progId="Equation.3">
              <p:embed/>
            </p:oleObj>
          </a:graphicData>
        </a:graphic>
      </p:graphicFrame>
      <p:graphicFrame>
        <p:nvGraphicFramePr>
          <p:cNvPr id="419841" name="Object 1025"/>
          <p:cNvGraphicFramePr>
            <a:graphicFrameLocks noChangeAspect="1"/>
          </p:cNvGraphicFramePr>
          <p:nvPr/>
        </p:nvGraphicFramePr>
        <p:xfrm>
          <a:off x="3657600" y="2286000"/>
          <a:ext cx="1066800" cy="431800"/>
        </p:xfrm>
        <a:graphic>
          <a:graphicData uri="http://schemas.openxmlformats.org/presentationml/2006/ole">
            <p:oleObj spid="_x0000_s3075" name="Equation" r:id="rId5" imgW="1066680" imgH="431640" progId="Equation.3">
              <p:embed/>
            </p:oleObj>
          </a:graphicData>
        </a:graphic>
      </p:graphicFrame>
      <p:graphicFrame>
        <p:nvGraphicFramePr>
          <p:cNvPr id="419842" name="Object 1026"/>
          <p:cNvGraphicFramePr>
            <a:graphicFrameLocks noChangeAspect="1"/>
          </p:cNvGraphicFramePr>
          <p:nvPr/>
        </p:nvGraphicFramePr>
        <p:xfrm>
          <a:off x="6705600" y="2133600"/>
          <a:ext cx="381000" cy="825500"/>
        </p:xfrm>
        <a:graphic>
          <a:graphicData uri="http://schemas.openxmlformats.org/presentationml/2006/ole">
            <p:oleObj spid="_x0000_s3076" name="Equation" r:id="rId6" imgW="380880" imgH="82548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3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33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19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19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33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33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338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337935" name="Line 15"/>
            <p:cNvSpPr>
              <a:spLocks noChangeShapeType="1"/>
            </p:cNvSpPr>
            <p:nvPr/>
          </p:nvSpPr>
          <p:spPr bwMode="auto">
            <a:xfrm>
              <a:off x="0" y="0"/>
              <a:ext cx="5760" cy="0"/>
            </a:xfrm>
            <a:prstGeom prst="line">
              <a:avLst/>
            </a:prstGeom>
            <a:noFill/>
            <a:ln w="25400">
              <a:solidFill>
                <a:srgbClr val="CC6600"/>
              </a:solidFill>
              <a:round/>
              <a:headEnd/>
              <a:tailEnd/>
            </a:ln>
            <a:effectLst/>
          </p:spPr>
          <p:txBody>
            <a:bodyPr lIns="92075" tIns="46038" rIns="92075" bIns="46038" anchor="ctr"/>
            <a:lstStyle/>
            <a:p>
              <a:endParaRPr lang="en-US"/>
            </a:p>
          </p:txBody>
        </p:sp>
        <p:grpSp>
          <p:nvGrpSpPr>
            <p:cNvPr id="3" name="Group 16"/>
            <p:cNvGrpSpPr>
              <a:grpSpLocks/>
            </p:cNvGrpSpPr>
            <p:nvPr/>
          </p:nvGrpSpPr>
          <p:grpSpPr bwMode="auto">
            <a:xfrm>
              <a:off x="0" y="0"/>
              <a:ext cx="259" cy="4320"/>
              <a:chOff x="0" y="0"/>
              <a:chExt cx="259" cy="4320"/>
            </a:xfrm>
          </p:grpSpPr>
          <p:sp>
            <p:nvSpPr>
              <p:cNvPr id="337937" name="Rectangle 17"/>
              <p:cNvSpPr>
                <a:spLocks noChangeArrowheads="1"/>
              </p:cNvSpPr>
              <p:nvPr/>
            </p:nvSpPr>
            <p:spPr bwMode="auto">
              <a:xfrm>
                <a:off x="0" y="0"/>
                <a:ext cx="259" cy="4207"/>
              </a:xfrm>
              <a:prstGeom prst="rect">
                <a:avLst/>
              </a:prstGeom>
              <a:gradFill rotWithShape="1">
                <a:gsLst>
                  <a:gs pos="0">
                    <a:srgbClr val="CC6600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 anchor="ctr"/>
              <a:lstStyle/>
              <a:p>
                <a:endParaRPr lang="en-US"/>
              </a:p>
            </p:txBody>
          </p:sp>
          <p:sp>
            <p:nvSpPr>
              <p:cNvPr id="337938" name="Line 18"/>
              <p:cNvSpPr>
                <a:spLocks noChangeShapeType="1"/>
              </p:cNvSpPr>
              <p:nvPr/>
            </p:nvSpPr>
            <p:spPr bwMode="auto">
              <a:xfrm>
                <a:off x="0" y="0"/>
                <a:ext cx="8" cy="4320"/>
              </a:xfrm>
              <a:prstGeom prst="line">
                <a:avLst/>
              </a:prstGeom>
              <a:noFill/>
              <a:ln w="25400">
                <a:solidFill>
                  <a:srgbClr val="CC6600"/>
                </a:solidFill>
                <a:round/>
                <a:headEnd/>
                <a:tailEnd/>
              </a:ln>
              <a:effectLst/>
            </p:spPr>
            <p:txBody>
              <a:bodyPr lIns="92075" tIns="46038" rIns="92075" bIns="46038" anchor="ctr"/>
              <a:lstStyle/>
              <a:p>
                <a:endParaRPr lang="en-US"/>
              </a:p>
            </p:txBody>
          </p:sp>
        </p:grpSp>
      </p:grpSp>
      <p:sp>
        <p:nvSpPr>
          <p:cNvPr id="337922" name="Rectangle 2"/>
          <p:cNvSpPr>
            <a:spLocks noGrp="1" noChangeArrowheads="1"/>
          </p:cNvSpPr>
          <p:nvPr>
            <p:ph type="title"/>
          </p:nvPr>
        </p:nvSpPr>
        <p:spPr>
          <a:xfrm>
            <a:off x="1457325" y="101600"/>
            <a:ext cx="7481888" cy="498475"/>
          </a:xfrm>
        </p:spPr>
        <p:txBody>
          <a:bodyPr>
            <a:normAutofit fontScale="90000"/>
          </a:bodyPr>
          <a:lstStyle/>
          <a:p>
            <a:pPr algn="l">
              <a:tabLst>
                <a:tab pos="850900" algn="l"/>
              </a:tabLst>
            </a:pPr>
            <a:r>
              <a:rPr lang="en-US" sz="3200" dirty="0" smtClean="0"/>
              <a:t>11.4</a:t>
            </a:r>
            <a:r>
              <a:rPr lang="en-US" sz="3200" dirty="0"/>
              <a:t>	Inverse Sine Function</a:t>
            </a:r>
          </a:p>
        </p:txBody>
      </p:sp>
      <p:sp>
        <p:nvSpPr>
          <p:cNvPr id="337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193800"/>
            <a:ext cx="8077200" cy="5075238"/>
          </a:xfrm>
        </p:spPr>
        <p:txBody>
          <a:bodyPr/>
          <a:lstStyle/>
          <a:p>
            <a:pPr defTabSz="339725">
              <a:buFontTx/>
              <a:buNone/>
              <a:tabLst>
                <a:tab pos="1544638" algn="l"/>
              </a:tabLst>
            </a:pPr>
            <a:endParaRPr lang="en-US" sz="2800"/>
          </a:p>
        </p:txBody>
      </p:sp>
      <p:sp>
        <p:nvSpPr>
          <p:cNvPr id="337924" name="Text Box 4"/>
          <p:cNvSpPr txBox="1">
            <a:spLocks noChangeArrowheads="1"/>
          </p:cNvSpPr>
          <p:nvPr/>
        </p:nvSpPr>
        <p:spPr bwMode="auto">
          <a:xfrm>
            <a:off x="638175" y="1228725"/>
            <a:ext cx="7996238" cy="4778231"/>
          </a:xfrm>
          <a:prstGeom prst="rect">
            <a:avLst/>
          </a:prstGeom>
          <a:solidFill>
            <a:srgbClr val="EAEAEA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25000"/>
              </a:spcBef>
            </a:pPr>
            <a:r>
              <a:rPr lang="en-US" i="1" dirty="0"/>
              <a:t>y</a:t>
            </a:r>
            <a:r>
              <a:rPr lang="en-US" dirty="0"/>
              <a:t> = </a:t>
            </a:r>
            <a:r>
              <a:rPr lang="en-US" dirty="0">
                <a:solidFill>
                  <a:schemeClr val="tx1"/>
                </a:solidFill>
              </a:rPr>
              <a:t>sin</a:t>
            </a:r>
            <a:r>
              <a:rPr lang="en-US" baseline="30000" dirty="0">
                <a:solidFill>
                  <a:schemeClr val="tx1"/>
                </a:solidFill>
              </a:rPr>
              <a:t>-1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dirty="0">
                <a:solidFill>
                  <a:schemeClr val="tx1"/>
                </a:solidFill>
              </a:rPr>
              <a:t>x</a:t>
            </a:r>
            <a:r>
              <a:rPr lang="en-US" dirty="0">
                <a:solidFill>
                  <a:schemeClr val="tx1"/>
                </a:solidFill>
              </a:rPr>
              <a:t> or </a:t>
            </a:r>
            <a:r>
              <a:rPr lang="en-US" i="1" dirty="0">
                <a:solidFill>
                  <a:schemeClr val="tx1"/>
                </a:solidFill>
              </a:rPr>
              <a:t>y</a:t>
            </a:r>
            <a:r>
              <a:rPr lang="en-US" dirty="0">
                <a:solidFill>
                  <a:schemeClr val="tx1"/>
                </a:solidFill>
              </a:rPr>
              <a:t> = </a:t>
            </a:r>
            <a:r>
              <a:rPr lang="en-US" dirty="0" err="1">
                <a:solidFill>
                  <a:schemeClr val="tx1"/>
                </a:solidFill>
              </a:rPr>
              <a:t>arcsin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dirty="0">
                <a:solidFill>
                  <a:schemeClr val="tx1"/>
                </a:solidFill>
              </a:rPr>
              <a:t>x      </a:t>
            </a:r>
            <a:r>
              <a:rPr lang="en-US" dirty="0">
                <a:solidFill>
                  <a:schemeClr val="tx1"/>
                </a:solidFill>
              </a:rPr>
              <a:t>Domain: [</a:t>
            </a: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–1, 1]     Range: </a:t>
            </a:r>
            <a:endParaRPr lang="en-US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>
              <a:spcBef>
                <a:spcPct val="25000"/>
              </a:spcBef>
            </a:pPr>
            <a:endParaRPr lang="en-US" dirty="0" smtClean="0">
              <a:cs typeface="Times New Roman" pitchFamily="18" charset="0"/>
            </a:endParaRPr>
          </a:p>
          <a:p>
            <a:pPr>
              <a:spcBef>
                <a:spcPct val="25000"/>
              </a:spcBef>
            </a:pPr>
            <a:endParaRPr lang="en-US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>
              <a:spcBef>
                <a:spcPct val="25000"/>
              </a:spcBef>
            </a:pPr>
            <a:endParaRPr lang="en-US" dirty="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endParaRPr lang="en-US" dirty="0"/>
          </a:p>
          <a:p>
            <a:pPr>
              <a:spcBef>
                <a:spcPct val="50000"/>
              </a:spcBef>
            </a:pPr>
            <a:endParaRPr lang="en-US" dirty="0"/>
          </a:p>
          <a:p>
            <a:pPr>
              <a:spcBef>
                <a:spcPct val="50000"/>
              </a:spcBef>
            </a:pPr>
            <a:endParaRPr lang="en-US" sz="1000" dirty="0"/>
          </a:p>
          <a:p>
            <a:pPr>
              <a:spcBef>
                <a:spcPct val="50000"/>
              </a:spcBef>
            </a:pPr>
            <a:endParaRPr lang="en-US" dirty="0"/>
          </a:p>
          <a:p>
            <a:pPr>
              <a:spcBef>
                <a:spcPct val="50000"/>
              </a:spcBef>
            </a:pPr>
            <a:endParaRPr lang="en-US" dirty="0"/>
          </a:p>
          <a:p>
            <a:pPr>
              <a:spcBef>
                <a:spcPct val="50000"/>
              </a:spcBef>
            </a:pPr>
            <a:endParaRPr lang="en-US" sz="1000" dirty="0"/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dirty="0"/>
              <a:t> The inverse sine function is increasing and continuous on </a:t>
            </a:r>
            <a:r>
              <a:rPr lang="en-US" dirty="0" smtClean="0"/>
              <a:t>its domain </a:t>
            </a:r>
            <a:r>
              <a:rPr lang="en-US" dirty="0"/>
              <a:t>[</a:t>
            </a:r>
            <a:r>
              <a:rPr lang="en-US" dirty="0">
                <a:cs typeface="Times New Roman" pitchFamily="18" charset="0"/>
              </a:rPr>
              <a:t>–1, 1].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dirty="0"/>
              <a:t> Its </a:t>
            </a:r>
            <a:r>
              <a:rPr lang="en-US" i="1" dirty="0"/>
              <a:t>x</a:t>
            </a:r>
            <a:r>
              <a:rPr lang="en-US" dirty="0"/>
              <a:t>-intercept is 0, and its </a:t>
            </a:r>
            <a:r>
              <a:rPr lang="en-US" i="1" dirty="0"/>
              <a:t>y</a:t>
            </a:r>
            <a:r>
              <a:rPr lang="en-US" dirty="0"/>
              <a:t>-intercept is 0.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dirty="0"/>
              <a:t> Its graph is symmetric with respect to the origin.</a:t>
            </a:r>
          </a:p>
        </p:txBody>
      </p:sp>
      <p:graphicFrame>
        <p:nvGraphicFramePr>
          <p:cNvPr id="420864" name="Object 1024"/>
          <p:cNvGraphicFramePr>
            <a:graphicFrameLocks noChangeAspect="1"/>
          </p:cNvGraphicFramePr>
          <p:nvPr/>
        </p:nvGraphicFramePr>
        <p:xfrm>
          <a:off x="5562600" y="1295400"/>
          <a:ext cx="812800" cy="368300"/>
        </p:xfrm>
        <a:graphic>
          <a:graphicData uri="http://schemas.openxmlformats.org/presentationml/2006/ole">
            <p:oleObj spid="_x0000_s4098" name="Equation" r:id="rId4" imgW="812520" imgH="368280" progId="Equation.3">
              <p:embed/>
            </p:oleObj>
          </a:graphicData>
        </a:graphic>
      </p:graphicFrame>
      <p:sp>
        <p:nvSpPr>
          <p:cNvPr id="337930" name="Rectangle 10"/>
          <p:cNvSpPr>
            <a:spLocks noChangeArrowheads="1"/>
          </p:cNvSpPr>
          <p:nvPr/>
        </p:nvSpPr>
        <p:spPr bwMode="auto">
          <a:xfrm>
            <a:off x="750888" y="1847850"/>
            <a:ext cx="7762875" cy="2540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814388" y="1881188"/>
            <a:ext cx="7666037" cy="2476500"/>
            <a:chOff x="513" y="1185"/>
            <a:chExt cx="4829" cy="1560"/>
          </a:xfrm>
        </p:grpSpPr>
        <p:pic>
          <p:nvPicPr>
            <p:cNvPr id="337927" name="Picture 7" descr="09_17a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513" y="1185"/>
              <a:ext cx="1497" cy="15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37928" name="Picture 8" descr="09_17b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2268" y="1242"/>
              <a:ext cx="1543" cy="15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37929" name="Picture 9" descr="09_17c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4023" y="1593"/>
              <a:ext cx="1319" cy="8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339980" name="Line 12"/>
            <p:cNvSpPr>
              <a:spLocks noChangeShapeType="1"/>
            </p:cNvSpPr>
            <p:nvPr/>
          </p:nvSpPr>
          <p:spPr bwMode="auto">
            <a:xfrm>
              <a:off x="0" y="0"/>
              <a:ext cx="5760" cy="0"/>
            </a:xfrm>
            <a:prstGeom prst="line">
              <a:avLst/>
            </a:prstGeom>
            <a:noFill/>
            <a:ln w="25400">
              <a:solidFill>
                <a:srgbClr val="CC6600"/>
              </a:solidFill>
              <a:round/>
              <a:headEnd/>
              <a:tailEnd/>
            </a:ln>
            <a:effectLst/>
          </p:spPr>
          <p:txBody>
            <a:bodyPr lIns="92075" tIns="46038" rIns="92075" bIns="46038" anchor="ctr"/>
            <a:lstStyle/>
            <a:p>
              <a:endParaRPr lang="en-US"/>
            </a:p>
          </p:txBody>
        </p:sp>
        <p:grpSp>
          <p:nvGrpSpPr>
            <p:cNvPr id="3" name="Group 13"/>
            <p:cNvGrpSpPr>
              <a:grpSpLocks/>
            </p:cNvGrpSpPr>
            <p:nvPr/>
          </p:nvGrpSpPr>
          <p:grpSpPr bwMode="auto">
            <a:xfrm>
              <a:off x="0" y="0"/>
              <a:ext cx="259" cy="4320"/>
              <a:chOff x="0" y="0"/>
              <a:chExt cx="259" cy="4320"/>
            </a:xfrm>
          </p:grpSpPr>
          <p:sp>
            <p:nvSpPr>
              <p:cNvPr id="339982" name="Rectangle 14"/>
              <p:cNvSpPr>
                <a:spLocks noChangeArrowheads="1"/>
              </p:cNvSpPr>
              <p:nvPr/>
            </p:nvSpPr>
            <p:spPr bwMode="auto">
              <a:xfrm>
                <a:off x="0" y="0"/>
                <a:ext cx="259" cy="4207"/>
              </a:xfrm>
              <a:prstGeom prst="rect">
                <a:avLst/>
              </a:prstGeom>
              <a:gradFill rotWithShape="1">
                <a:gsLst>
                  <a:gs pos="0">
                    <a:srgbClr val="CC6600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 anchor="ctr"/>
              <a:lstStyle/>
              <a:p>
                <a:endParaRPr lang="en-US"/>
              </a:p>
            </p:txBody>
          </p:sp>
          <p:sp>
            <p:nvSpPr>
              <p:cNvPr id="339983" name="Line 15"/>
              <p:cNvSpPr>
                <a:spLocks noChangeShapeType="1"/>
              </p:cNvSpPr>
              <p:nvPr/>
            </p:nvSpPr>
            <p:spPr bwMode="auto">
              <a:xfrm>
                <a:off x="0" y="0"/>
                <a:ext cx="8" cy="4320"/>
              </a:xfrm>
              <a:prstGeom prst="line">
                <a:avLst/>
              </a:prstGeom>
              <a:noFill/>
              <a:ln w="25400">
                <a:solidFill>
                  <a:srgbClr val="CC6600"/>
                </a:solidFill>
                <a:round/>
                <a:headEnd/>
                <a:tailEnd/>
              </a:ln>
              <a:effectLst/>
            </p:spPr>
            <p:txBody>
              <a:bodyPr lIns="92075" tIns="46038" rIns="92075" bIns="46038" anchor="ctr"/>
              <a:lstStyle/>
              <a:p>
                <a:endParaRPr lang="en-US"/>
              </a:p>
            </p:txBody>
          </p:sp>
        </p:grpSp>
      </p:grpSp>
      <p:pic>
        <p:nvPicPr>
          <p:cNvPr id="339976" name="Picture 8" descr="09_1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67400" y="1981200"/>
            <a:ext cx="3087687" cy="3812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9970" name="Rectangle 2"/>
          <p:cNvSpPr>
            <a:spLocks noGrp="1" noChangeArrowheads="1"/>
          </p:cNvSpPr>
          <p:nvPr>
            <p:ph type="title"/>
          </p:nvPr>
        </p:nvSpPr>
        <p:spPr>
          <a:xfrm>
            <a:off x="1457325" y="101600"/>
            <a:ext cx="7481888" cy="498475"/>
          </a:xfrm>
        </p:spPr>
        <p:txBody>
          <a:bodyPr>
            <a:normAutofit fontScale="90000"/>
          </a:bodyPr>
          <a:lstStyle/>
          <a:p>
            <a:pPr algn="l">
              <a:tabLst>
                <a:tab pos="850900" algn="l"/>
              </a:tabLst>
            </a:pPr>
            <a:r>
              <a:rPr lang="en-US" sz="3200" dirty="0" smtClean="0"/>
              <a:t>11.4</a:t>
            </a:r>
            <a:r>
              <a:rPr lang="en-US" sz="3200" dirty="0"/>
              <a:t>	Inverse Cosine Function</a:t>
            </a:r>
          </a:p>
        </p:txBody>
      </p:sp>
      <p:sp>
        <p:nvSpPr>
          <p:cNvPr id="339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036638"/>
            <a:ext cx="8077200" cy="5075237"/>
          </a:xfrm>
        </p:spPr>
        <p:txBody>
          <a:bodyPr/>
          <a:lstStyle/>
          <a:p>
            <a:pPr defTabSz="339725">
              <a:tabLst>
                <a:tab pos="1544638" algn="l"/>
              </a:tabLst>
            </a:pPr>
            <a:r>
              <a:rPr lang="en-US" sz="2800"/>
              <a:t>The function </a:t>
            </a:r>
            <a:r>
              <a:rPr lang="en-US" sz="2800" i="1">
                <a:solidFill>
                  <a:schemeClr val="tx2"/>
                </a:solidFill>
              </a:rPr>
              <a:t>y</a:t>
            </a:r>
            <a:r>
              <a:rPr lang="en-US" sz="2800">
                <a:solidFill>
                  <a:schemeClr val="tx2"/>
                </a:solidFill>
              </a:rPr>
              <a:t> = </a:t>
            </a:r>
            <a:r>
              <a:rPr lang="en-US" sz="2800"/>
              <a:t>cos</a:t>
            </a:r>
            <a:r>
              <a:rPr lang="en-US" sz="2800" baseline="30000"/>
              <a:t>-1</a:t>
            </a:r>
            <a:r>
              <a:rPr lang="en-US" sz="2800"/>
              <a:t> </a:t>
            </a:r>
            <a:r>
              <a:rPr lang="en-US" sz="2800" i="1"/>
              <a:t>x</a:t>
            </a:r>
            <a:r>
              <a:rPr lang="en-US" sz="2800"/>
              <a:t> (or </a:t>
            </a:r>
            <a:r>
              <a:rPr lang="en-US" sz="2800" i="1"/>
              <a:t>y</a:t>
            </a:r>
            <a:r>
              <a:rPr lang="en-US" sz="2800"/>
              <a:t> = arccos </a:t>
            </a:r>
            <a:r>
              <a:rPr lang="en-US" sz="2800" i="1"/>
              <a:t>x</a:t>
            </a:r>
            <a:r>
              <a:rPr lang="en-US" sz="2800"/>
              <a:t>) is defined by restricting the domain of </a:t>
            </a:r>
            <a:r>
              <a:rPr lang="en-US" sz="2800" i="1">
                <a:solidFill>
                  <a:schemeClr val="tx2"/>
                </a:solidFill>
              </a:rPr>
              <a:t>y</a:t>
            </a:r>
            <a:r>
              <a:rPr lang="en-US" sz="2800">
                <a:solidFill>
                  <a:schemeClr val="tx2"/>
                </a:solidFill>
              </a:rPr>
              <a:t> = </a:t>
            </a:r>
            <a:r>
              <a:rPr lang="en-US" sz="2800"/>
              <a:t>cos </a:t>
            </a:r>
            <a:r>
              <a:rPr lang="en-US" sz="2800" i="1"/>
              <a:t>x</a:t>
            </a:r>
            <a:r>
              <a:rPr lang="en-US" sz="2800"/>
              <a:t> to the interval </a:t>
            </a:r>
          </a:p>
          <a:p>
            <a:pPr defTabSz="339725">
              <a:spcBef>
                <a:spcPct val="0"/>
              </a:spcBef>
              <a:buFontTx/>
              <a:buNone/>
              <a:tabLst>
                <a:tab pos="1544638" algn="l"/>
              </a:tabLst>
            </a:pPr>
            <a:r>
              <a:rPr lang="en-US" sz="2800"/>
              <a:t>	[0, </a:t>
            </a:r>
            <a:r>
              <a:rPr lang="en-US" sz="2800">
                <a:sym typeface="Symbol" pitchFamily="18" charset="2"/>
              </a:rPr>
              <a:t>], and reversing the roles of </a:t>
            </a:r>
            <a:r>
              <a:rPr lang="en-US" sz="2800" i="1">
                <a:sym typeface="Symbol" pitchFamily="18" charset="2"/>
              </a:rPr>
              <a:t>x</a:t>
            </a:r>
            <a:r>
              <a:rPr lang="en-US" sz="2800">
                <a:sym typeface="Symbol" pitchFamily="18" charset="2"/>
              </a:rPr>
              <a:t> and </a:t>
            </a:r>
            <a:r>
              <a:rPr lang="en-US" sz="2800" i="1">
                <a:sym typeface="Symbol" pitchFamily="18" charset="2"/>
              </a:rPr>
              <a:t>y</a:t>
            </a:r>
            <a:r>
              <a:rPr lang="en-US" sz="2800">
                <a:sym typeface="Symbol" pitchFamily="18" charset="2"/>
              </a:rPr>
              <a:t>.</a:t>
            </a:r>
            <a:endParaRPr lang="en-US" sz="2800"/>
          </a:p>
        </p:txBody>
      </p:sp>
      <p:sp>
        <p:nvSpPr>
          <p:cNvPr id="339973" name="Text Box 5"/>
          <p:cNvSpPr txBox="1">
            <a:spLocks noChangeArrowheads="1"/>
          </p:cNvSpPr>
          <p:nvPr/>
        </p:nvSpPr>
        <p:spPr bwMode="auto">
          <a:xfrm>
            <a:off x="685800" y="5902325"/>
            <a:ext cx="7532688" cy="955675"/>
          </a:xfrm>
          <a:prstGeom prst="rect">
            <a:avLst/>
          </a:prstGeom>
          <a:solidFill>
            <a:srgbClr val="EAEAEA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i="1"/>
              <a:t>y</a:t>
            </a:r>
            <a:r>
              <a:rPr lang="en-US" sz="2800"/>
              <a:t> = </a:t>
            </a:r>
            <a:r>
              <a:rPr lang="en-US" sz="2800">
                <a:solidFill>
                  <a:schemeClr val="tx1"/>
                </a:solidFill>
              </a:rPr>
              <a:t>cos</a:t>
            </a:r>
            <a:r>
              <a:rPr lang="en-US" sz="2800" baseline="30000">
                <a:solidFill>
                  <a:schemeClr val="tx1"/>
                </a:solidFill>
              </a:rPr>
              <a:t>-1</a:t>
            </a:r>
            <a:r>
              <a:rPr lang="en-US" sz="2800">
                <a:solidFill>
                  <a:schemeClr val="tx1"/>
                </a:solidFill>
              </a:rPr>
              <a:t> </a:t>
            </a:r>
            <a:r>
              <a:rPr lang="en-US" sz="2800" i="1">
                <a:solidFill>
                  <a:schemeClr val="tx1"/>
                </a:solidFill>
              </a:rPr>
              <a:t>x</a:t>
            </a:r>
            <a:r>
              <a:rPr lang="en-US" sz="2800">
                <a:solidFill>
                  <a:schemeClr val="tx1"/>
                </a:solidFill>
              </a:rPr>
              <a:t> or </a:t>
            </a:r>
            <a:r>
              <a:rPr lang="en-US" sz="2800" i="1">
                <a:solidFill>
                  <a:schemeClr val="tx1"/>
                </a:solidFill>
              </a:rPr>
              <a:t>y</a:t>
            </a:r>
            <a:r>
              <a:rPr lang="en-US" sz="2800">
                <a:solidFill>
                  <a:schemeClr val="tx1"/>
                </a:solidFill>
              </a:rPr>
              <a:t> = arccos </a:t>
            </a:r>
            <a:r>
              <a:rPr lang="en-US" sz="2800" i="1">
                <a:solidFill>
                  <a:schemeClr val="tx1"/>
                </a:solidFill>
              </a:rPr>
              <a:t>x</a:t>
            </a:r>
            <a:r>
              <a:rPr lang="en-US" sz="2800">
                <a:solidFill>
                  <a:schemeClr val="tx1"/>
                </a:solidFill>
              </a:rPr>
              <a:t> means that </a:t>
            </a:r>
            <a:r>
              <a:rPr lang="en-US" sz="2800" i="1">
                <a:solidFill>
                  <a:schemeClr val="tx1"/>
                </a:solidFill>
              </a:rPr>
              <a:t>x</a:t>
            </a:r>
            <a:r>
              <a:rPr lang="en-US" sz="2800">
                <a:solidFill>
                  <a:schemeClr val="tx1"/>
                </a:solidFill>
              </a:rPr>
              <a:t> = cos </a:t>
            </a:r>
            <a:r>
              <a:rPr lang="en-US" sz="2800" i="1">
                <a:solidFill>
                  <a:schemeClr val="tx1"/>
                </a:solidFill>
              </a:rPr>
              <a:t>y</a:t>
            </a:r>
            <a:r>
              <a:rPr lang="en-US" sz="2800">
                <a:solidFill>
                  <a:schemeClr val="tx1"/>
                </a:solidFill>
              </a:rPr>
              <a:t>, for</a:t>
            </a:r>
          </a:p>
          <a:p>
            <a:r>
              <a:rPr lang="en-US" sz="2800">
                <a:solidFill>
                  <a:schemeClr val="tx1"/>
                </a:solidFill>
              </a:rPr>
              <a:t>0 </a:t>
            </a:r>
            <a:r>
              <a:rPr lang="en-US" sz="2800">
                <a:solidFill>
                  <a:schemeClr val="tx1"/>
                </a:solidFill>
                <a:sym typeface="Symbol" pitchFamily="18" charset="2"/>
              </a:rPr>
              <a:t> </a:t>
            </a:r>
            <a:r>
              <a:rPr lang="en-US" sz="2800" i="1">
                <a:solidFill>
                  <a:schemeClr val="tx1"/>
                </a:solidFill>
                <a:sym typeface="Symbol" pitchFamily="18" charset="2"/>
              </a:rPr>
              <a:t>y</a:t>
            </a:r>
            <a:r>
              <a:rPr lang="en-US" sz="2800">
                <a:solidFill>
                  <a:schemeClr val="tx1"/>
                </a:solidFill>
                <a:sym typeface="Symbol" pitchFamily="18" charset="2"/>
              </a:rPr>
              <a:t>  .</a:t>
            </a:r>
            <a:endParaRPr lang="en-US" sz="2800">
              <a:solidFill>
                <a:schemeClr val="tx1"/>
              </a:solidFill>
            </a:endParaRPr>
          </a:p>
        </p:txBody>
      </p:sp>
      <p:pic>
        <p:nvPicPr>
          <p:cNvPr id="339975" name="Picture 7" descr="09_1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5800" y="2352754"/>
            <a:ext cx="4572000" cy="3116239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342025" name="Line 9"/>
            <p:cNvSpPr>
              <a:spLocks noChangeShapeType="1"/>
            </p:cNvSpPr>
            <p:nvPr/>
          </p:nvSpPr>
          <p:spPr bwMode="auto">
            <a:xfrm>
              <a:off x="0" y="0"/>
              <a:ext cx="5760" cy="0"/>
            </a:xfrm>
            <a:prstGeom prst="line">
              <a:avLst/>
            </a:prstGeom>
            <a:noFill/>
            <a:ln w="25400">
              <a:solidFill>
                <a:srgbClr val="CC6600"/>
              </a:solidFill>
              <a:round/>
              <a:headEnd/>
              <a:tailEnd/>
            </a:ln>
            <a:effectLst/>
          </p:spPr>
          <p:txBody>
            <a:bodyPr lIns="92075" tIns="46038" rIns="92075" bIns="46038" anchor="ctr"/>
            <a:lstStyle/>
            <a:p>
              <a:endParaRPr lang="en-US"/>
            </a:p>
          </p:txBody>
        </p:sp>
        <p:grpSp>
          <p:nvGrpSpPr>
            <p:cNvPr id="3" name="Group 10"/>
            <p:cNvGrpSpPr>
              <a:grpSpLocks/>
            </p:cNvGrpSpPr>
            <p:nvPr/>
          </p:nvGrpSpPr>
          <p:grpSpPr bwMode="auto">
            <a:xfrm>
              <a:off x="0" y="0"/>
              <a:ext cx="259" cy="4320"/>
              <a:chOff x="0" y="0"/>
              <a:chExt cx="259" cy="4320"/>
            </a:xfrm>
          </p:grpSpPr>
          <p:sp>
            <p:nvSpPr>
              <p:cNvPr id="342027" name="Rectangle 11"/>
              <p:cNvSpPr>
                <a:spLocks noChangeArrowheads="1"/>
              </p:cNvSpPr>
              <p:nvPr/>
            </p:nvSpPr>
            <p:spPr bwMode="auto">
              <a:xfrm>
                <a:off x="0" y="0"/>
                <a:ext cx="259" cy="4207"/>
              </a:xfrm>
              <a:prstGeom prst="rect">
                <a:avLst/>
              </a:prstGeom>
              <a:gradFill rotWithShape="1">
                <a:gsLst>
                  <a:gs pos="0">
                    <a:srgbClr val="CC6600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 anchor="ctr"/>
              <a:lstStyle/>
              <a:p>
                <a:endParaRPr lang="en-US"/>
              </a:p>
            </p:txBody>
          </p:sp>
          <p:sp>
            <p:nvSpPr>
              <p:cNvPr id="342028" name="Line 12"/>
              <p:cNvSpPr>
                <a:spLocks noChangeShapeType="1"/>
              </p:cNvSpPr>
              <p:nvPr/>
            </p:nvSpPr>
            <p:spPr bwMode="auto">
              <a:xfrm>
                <a:off x="0" y="0"/>
                <a:ext cx="8" cy="4320"/>
              </a:xfrm>
              <a:prstGeom prst="line">
                <a:avLst/>
              </a:prstGeom>
              <a:noFill/>
              <a:ln w="25400">
                <a:solidFill>
                  <a:srgbClr val="CC6600"/>
                </a:solidFill>
                <a:round/>
                <a:headEnd/>
                <a:tailEnd/>
              </a:ln>
              <a:effectLst/>
            </p:spPr>
            <p:txBody>
              <a:bodyPr lIns="92075" tIns="46038" rIns="92075" bIns="46038" anchor="ctr"/>
              <a:lstStyle/>
              <a:p>
                <a:endParaRPr lang="en-US"/>
              </a:p>
            </p:txBody>
          </p:sp>
        </p:grpSp>
      </p:grpSp>
      <p:sp>
        <p:nvSpPr>
          <p:cNvPr id="342018" name="Rectangle 2"/>
          <p:cNvSpPr>
            <a:spLocks noGrp="1" noChangeArrowheads="1"/>
          </p:cNvSpPr>
          <p:nvPr>
            <p:ph type="title"/>
          </p:nvPr>
        </p:nvSpPr>
        <p:spPr>
          <a:xfrm>
            <a:off x="1457325" y="101600"/>
            <a:ext cx="7481888" cy="498475"/>
          </a:xfrm>
        </p:spPr>
        <p:txBody>
          <a:bodyPr>
            <a:normAutofit fontScale="90000"/>
          </a:bodyPr>
          <a:lstStyle/>
          <a:p>
            <a:pPr algn="l">
              <a:tabLst>
                <a:tab pos="850900" algn="l"/>
              </a:tabLst>
            </a:pPr>
            <a:r>
              <a:rPr lang="en-US" sz="3200" dirty="0" smtClean="0"/>
              <a:t>11.4</a:t>
            </a:r>
            <a:r>
              <a:rPr lang="en-US" sz="3200" dirty="0"/>
              <a:t>	 Finding Inverse Cosine Values</a:t>
            </a:r>
          </a:p>
        </p:txBody>
      </p:sp>
      <p:sp>
        <p:nvSpPr>
          <p:cNvPr id="342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609600"/>
            <a:ext cx="8278812" cy="5075237"/>
          </a:xfrm>
        </p:spPr>
        <p:txBody>
          <a:bodyPr/>
          <a:lstStyle/>
          <a:p>
            <a:pPr marL="609600" indent="-609600" defTabSz="339725">
              <a:buFontTx/>
              <a:buNone/>
              <a:tabLst>
                <a:tab pos="1544638" algn="l"/>
              </a:tabLst>
            </a:pPr>
            <a:r>
              <a:rPr lang="en-US" sz="2800" b="1" dirty="0"/>
              <a:t>Example	</a:t>
            </a:r>
            <a:r>
              <a:rPr lang="en-US" sz="2800" dirty="0"/>
              <a:t>Find </a:t>
            </a:r>
            <a:r>
              <a:rPr lang="en-US" sz="2800" i="1" dirty="0"/>
              <a:t>y</a:t>
            </a:r>
            <a:r>
              <a:rPr lang="en-US" sz="2800" dirty="0"/>
              <a:t> in each equation.</a:t>
            </a:r>
          </a:p>
          <a:p>
            <a:pPr marL="609600" indent="-609600" defTabSz="339725">
              <a:buFontTx/>
              <a:buNone/>
              <a:tabLst>
                <a:tab pos="1544638" algn="l"/>
              </a:tabLst>
            </a:pPr>
            <a:endParaRPr lang="en-US" sz="2800" dirty="0"/>
          </a:p>
          <a:p>
            <a:pPr marL="609600" indent="-609600" defTabSz="339725">
              <a:buFontTx/>
              <a:buNone/>
              <a:tabLst>
                <a:tab pos="1544638" algn="l"/>
              </a:tabLst>
            </a:pPr>
            <a:endParaRPr lang="en-US" sz="2800" dirty="0"/>
          </a:p>
          <a:p>
            <a:pPr marL="609600" indent="-609600" defTabSz="339725">
              <a:buFontTx/>
              <a:buNone/>
              <a:tabLst>
                <a:tab pos="1544638" algn="l"/>
              </a:tabLst>
            </a:pPr>
            <a:r>
              <a:rPr lang="en-US" sz="2800" b="1" dirty="0"/>
              <a:t>Solution</a:t>
            </a:r>
            <a:endParaRPr lang="en-US" sz="2800" dirty="0"/>
          </a:p>
          <a:p>
            <a:pPr marL="609600" indent="-609600" defTabSz="339725">
              <a:buFontTx/>
              <a:buAutoNum type="alphaLcParenBoth"/>
              <a:tabLst>
                <a:tab pos="1544638" algn="l"/>
              </a:tabLst>
            </a:pPr>
            <a:r>
              <a:rPr lang="en-US" sz="2800" dirty="0"/>
              <a:t>Since the point (1, 0) lies on the graph of </a:t>
            </a:r>
          </a:p>
          <a:p>
            <a:pPr marL="609600" indent="-609600" defTabSz="339725">
              <a:spcBef>
                <a:spcPct val="0"/>
              </a:spcBef>
              <a:buFontTx/>
              <a:buNone/>
              <a:tabLst>
                <a:tab pos="1544638" algn="l"/>
              </a:tabLst>
            </a:pPr>
            <a:r>
              <a:rPr lang="en-US" sz="2800" i="1" dirty="0"/>
              <a:t>	y</a:t>
            </a:r>
            <a:r>
              <a:rPr lang="en-US" sz="2800" dirty="0"/>
              <a:t> = </a:t>
            </a:r>
            <a:r>
              <a:rPr lang="en-US" sz="2800" dirty="0" err="1"/>
              <a:t>arccos</a:t>
            </a:r>
            <a:r>
              <a:rPr lang="en-US" sz="2800" dirty="0"/>
              <a:t> </a:t>
            </a:r>
            <a:r>
              <a:rPr lang="en-US" sz="2800" i="1" dirty="0"/>
              <a:t>x</a:t>
            </a:r>
            <a:r>
              <a:rPr lang="en-US" sz="2800" dirty="0"/>
              <a:t>, the value of </a:t>
            </a:r>
            <a:r>
              <a:rPr lang="en-US" sz="2800" i="1" dirty="0"/>
              <a:t>y</a:t>
            </a:r>
            <a:r>
              <a:rPr lang="en-US" sz="2800" dirty="0"/>
              <a:t> is 0. Alternatively, </a:t>
            </a:r>
          </a:p>
          <a:p>
            <a:pPr marL="609600" indent="-609600" defTabSz="339725">
              <a:spcBef>
                <a:spcPct val="0"/>
              </a:spcBef>
              <a:buFontTx/>
              <a:buNone/>
              <a:tabLst>
                <a:tab pos="1544638" algn="l"/>
              </a:tabLst>
            </a:pPr>
            <a:r>
              <a:rPr lang="en-US" sz="2800" dirty="0"/>
              <a:t>	</a:t>
            </a:r>
            <a:r>
              <a:rPr lang="en-US" sz="2800" i="1" dirty="0"/>
              <a:t>y</a:t>
            </a:r>
            <a:r>
              <a:rPr lang="en-US" sz="2800" dirty="0"/>
              <a:t> = </a:t>
            </a:r>
            <a:r>
              <a:rPr lang="en-US" sz="2800" dirty="0" err="1"/>
              <a:t>arccos</a:t>
            </a:r>
            <a:r>
              <a:rPr lang="en-US" sz="2800" dirty="0"/>
              <a:t> 1 means </a:t>
            </a:r>
            <a:r>
              <a:rPr lang="en-US" sz="2800" dirty="0" err="1"/>
              <a:t>cos</a:t>
            </a:r>
            <a:r>
              <a:rPr lang="en-US" sz="2800" dirty="0"/>
              <a:t> </a:t>
            </a:r>
            <a:r>
              <a:rPr lang="en-US" sz="2800" i="1" dirty="0"/>
              <a:t>y</a:t>
            </a:r>
            <a:r>
              <a:rPr lang="en-US" sz="2800" dirty="0"/>
              <a:t> = 1, or </a:t>
            </a:r>
            <a:r>
              <a:rPr lang="en-US" sz="2800" dirty="0" err="1"/>
              <a:t>cos</a:t>
            </a:r>
            <a:r>
              <a:rPr lang="en-US" sz="2800" dirty="0"/>
              <a:t> 0 = 1, so </a:t>
            </a:r>
            <a:r>
              <a:rPr lang="en-US" sz="2800" i="1" dirty="0"/>
              <a:t>y</a:t>
            </a:r>
            <a:r>
              <a:rPr lang="en-US" sz="2800" dirty="0"/>
              <a:t> = 0.</a:t>
            </a:r>
          </a:p>
          <a:p>
            <a:pPr marL="609600" indent="-609600" defTabSz="339725">
              <a:spcBef>
                <a:spcPct val="0"/>
              </a:spcBef>
              <a:buFontTx/>
              <a:buAutoNum type="alphaLcParenBoth" startAt="2"/>
              <a:tabLst>
                <a:tab pos="1544638" algn="l"/>
              </a:tabLst>
            </a:pPr>
            <a:r>
              <a:rPr lang="en-US" sz="2800" dirty="0"/>
              <a:t>We must find the value of </a:t>
            </a:r>
            <a:r>
              <a:rPr lang="en-US" sz="2800" i="1" dirty="0"/>
              <a:t>y</a:t>
            </a:r>
            <a:r>
              <a:rPr lang="en-US" sz="2800" dirty="0"/>
              <a:t> that satisfies </a:t>
            </a:r>
          </a:p>
          <a:p>
            <a:pPr marL="609600" indent="-609600" defTabSz="339725">
              <a:spcBef>
                <a:spcPct val="0"/>
              </a:spcBef>
              <a:buFontTx/>
              <a:buNone/>
              <a:tabLst>
                <a:tab pos="1544638" algn="l"/>
              </a:tabLst>
            </a:pPr>
            <a:r>
              <a:rPr lang="en-US" sz="2800" b="1" dirty="0"/>
              <a:t>	</a:t>
            </a:r>
            <a:r>
              <a:rPr lang="en-US" sz="2800" dirty="0" err="1"/>
              <a:t>cos</a:t>
            </a:r>
            <a:r>
              <a:rPr lang="en-US" sz="2800" dirty="0"/>
              <a:t> </a:t>
            </a:r>
            <a:r>
              <a:rPr lang="en-US" sz="2800" i="1" dirty="0"/>
              <a:t>y</a:t>
            </a:r>
            <a:r>
              <a:rPr lang="en-US" sz="2800" dirty="0"/>
              <a:t> =                </a:t>
            </a:r>
            <a:r>
              <a:rPr lang="en-US" sz="2800" dirty="0">
                <a:cs typeface="Times New Roman" pitchFamily="18" charset="0"/>
                <a:sym typeface="Symbol" pitchFamily="18" charset="2"/>
              </a:rPr>
              <a:t>0 </a:t>
            </a:r>
            <a:r>
              <a:rPr lang="en-US" sz="2800" i="1" dirty="0">
                <a:cs typeface="Times New Roman" pitchFamily="18" charset="0"/>
                <a:sym typeface="Symbol" pitchFamily="18" charset="2"/>
              </a:rPr>
              <a:t>y</a:t>
            </a:r>
            <a:r>
              <a:rPr lang="en-US" sz="2800" dirty="0">
                <a:cs typeface="Times New Roman" pitchFamily="18" charset="0"/>
                <a:sym typeface="Symbol" pitchFamily="18" charset="2"/>
              </a:rPr>
              <a:t>  . The only value for </a:t>
            </a:r>
            <a:r>
              <a:rPr lang="en-US" sz="2800" i="1" dirty="0">
                <a:cs typeface="Times New Roman" pitchFamily="18" charset="0"/>
                <a:sym typeface="Symbol" pitchFamily="18" charset="2"/>
              </a:rPr>
              <a:t>y</a:t>
            </a:r>
            <a:r>
              <a:rPr lang="en-US" sz="2800" dirty="0">
                <a:cs typeface="Times New Roman" pitchFamily="18" charset="0"/>
                <a:sym typeface="Symbol" pitchFamily="18" charset="2"/>
              </a:rPr>
              <a:t> that satisfies these conditions is 3/4.</a:t>
            </a:r>
            <a:endParaRPr lang="en-US" sz="2800" dirty="0"/>
          </a:p>
        </p:txBody>
      </p:sp>
      <p:graphicFrame>
        <p:nvGraphicFramePr>
          <p:cNvPr id="421888" name="Object 1024"/>
          <p:cNvGraphicFramePr>
            <a:graphicFrameLocks noChangeAspect="1"/>
          </p:cNvGraphicFramePr>
          <p:nvPr/>
        </p:nvGraphicFramePr>
        <p:xfrm>
          <a:off x="838200" y="1066800"/>
          <a:ext cx="6273800" cy="965200"/>
        </p:xfrm>
        <a:graphic>
          <a:graphicData uri="http://schemas.openxmlformats.org/presentationml/2006/ole">
            <p:oleObj spid="_x0000_s5122" name="Equation" r:id="rId4" imgW="6273720" imgH="965160" progId="Equation.3">
              <p:embed/>
            </p:oleObj>
          </a:graphicData>
        </a:graphic>
      </p:graphicFrame>
      <p:graphicFrame>
        <p:nvGraphicFramePr>
          <p:cNvPr id="421889" name="Object 1025"/>
          <p:cNvGraphicFramePr>
            <a:graphicFrameLocks noChangeAspect="1"/>
          </p:cNvGraphicFramePr>
          <p:nvPr/>
        </p:nvGraphicFramePr>
        <p:xfrm>
          <a:off x="2133600" y="4419600"/>
          <a:ext cx="1181100" cy="419100"/>
        </p:xfrm>
        <a:graphic>
          <a:graphicData uri="http://schemas.openxmlformats.org/presentationml/2006/ole">
            <p:oleObj spid="_x0000_s5123" name="Equation" r:id="rId5" imgW="1180800" imgH="41904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2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42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42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420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420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21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344077" name="Line 13"/>
            <p:cNvSpPr>
              <a:spLocks noChangeShapeType="1"/>
            </p:cNvSpPr>
            <p:nvPr/>
          </p:nvSpPr>
          <p:spPr bwMode="auto">
            <a:xfrm>
              <a:off x="0" y="0"/>
              <a:ext cx="5760" cy="0"/>
            </a:xfrm>
            <a:prstGeom prst="line">
              <a:avLst/>
            </a:prstGeom>
            <a:noFill/>
            <a:ln w="25400">
              <a:solidFill>
                <a:srgbClr val="CC6600"/>
              </a:solidFill>
              <a:round/>
              <a:headEnd/>
              <a:tailEnd/>
            </a:ln>
            <a:effectLst/>
          </p:spPr>
          <p:txBody>
            <a:bodyPr lIns="92075" tIns="46038" rIns="92075" bIns="46038" anchor="ctr"/>
            <a:lstStyle/>
            <a:p>
              <a:endParaRPr lang="en-US"/>
            </a:p>
          </p:txBody>
        </p:sp>
        <p:grpSp>
          <p:nvGrpSpPr>
            <p:cNvPr id="3" name="Group 14"/>
            <p:cNvGrpSpPr>
              <a:grpSpLocks/>
            </p:cNvGrpSpPr>
            <p:nvPr/>
          </p:nvGrpSpPr>
          <p:grpSpPr bwMode="auto">
            <a:xfrm>
              <a:off x="0" y="0"/>
              <a:ext cx="259" cy="4320"/>
              <a:chOff x="0" y="0"/>
              <a:chExt cx="259" cy="4320"/>
            </a:xfrm>
          </p:grpSpPr>
          <p:sp>
            <p:nvSpPr>
              <p:cNvPr id="344079" name="Rectangle 15"/>
              <p:cNvSpPr>
                <a:spLocks noChangeArrowheads="1"/>
              </p:cNvSpPr>
              <p:nvPr/>
            </p:nvSpPr>
            <p:spPr bwMode="auto">
              <a:xfrm>
                <a:off x="0" y="0"/>
                <a:ext cx="259" cy="4207"/>
              </a:xfrm>
              <a:prstGeom prst="rect">
                <a:avLst/>
              </a:prstGeom>
              <a:gradFill rotWithShape="1">
                <a:gsLst>
                  <a:gs pos="0">
                    <a:srgbClr val="CC6600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 anchor="ctr"/>
              <a:lstStyle/>
              <a:p>
                <a:endParaRPr lang="en-US"/>
              </a:p>
            </p:txBody>
          </p:sp>
          <p:sp>
            <p:nvSpPr>
              <p:cNvPr id="344080" name="Line 16"/>
              <p:cNvSpPr>
                <a:spLocks noChangeShapeType="1"/>
              </p:cNvSpPr>
              <p:nvPr/>
            </p:nvSpPr>
            <p:spPr bwMode="auto">
              <a:xfrm>
                <a:off x="0" y="0"/>
                <a:ext cx="8" cy="4320"/>
              </a:xfrm>
              <a:prstGeom prst="line">
                <a:avLst/>
              </a:prstGeom>
              <a:noFill/>
              <a:ln w="25400">
                <a:solidFill>
                  <a:srgbClr val="CC6600"/>
                </a:solidFill>
                <a:round/>
                <a:headEnd/>
                <a:tailEnd/>
              </a:ln>
              <a:effectLst/>
            </p:spPr>
            <p:txBody>
              <a:bodyPr lIns="92075" tIns="46038" rIns="92075" bIns="46038" anchor="ctr"/>
              <a:lstStyle/>
              <a:p>
                <a:endParaRPr lang="en-US"/>
              </a:p>
            </p:txBody>
          </p:sp>
        </p:grpSp>
      </p:grpSp>
      <p:sp>
        <p:nvSpPr>
          <p:cNvPr id="344066" name="Rectangle 2"/>
          <p:cNvSpPr>
            <a:spLocks noGrp="1" noChangeArrowheads="1"/>
          </p:cNvSpPr>
          <p:nvPr>
            <p:ph type="title"/>
          </p:nvPr>
        </p:nvSpPr>
        <p:spPr>
          <a:xfrm>
            <a:off x="1457325" y="101600"/>
            <a:ext cx="7481888" cy="498475"/>
          </a:xfrm>
        </p:spPr>
        <p:txBody>
          <a:bodyPr>
            <a:normAutofit fontScale="90000"/>
          </a:bodyPr>
          <a:lstStyle/>
          <a:p>
            <a:pPr algn="l">
              <a:tabLst>
                <a:tab pos="850900" algn="l"/>
              </a:tabLst>
            </a:pPr>
            <a:r>
              <a:rPr lang="en-US" sz="3200" dirty="0" smtClean="0"/>
              <a:t>11.4</a:t>
            </a:r>
            <a:r>
              <a:rPr lang="en-US" sz="3200" dirty="0"/>
              <a:t>	 Inverse Cosine Function</a:t>
            </a:r>
          </a:p>
        </p:txBody>
      </p:sp>
      <p:sp>
        <p:nvSpPr>
          <p:cNvPr id="344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36663"/>
            <a:ext cx="8077200" cy="5075237"/>
          </a:xfrm>
        </p:spPr>
        <p:txBody>
          <a:bodyPr/>
          <a:lstStyle/>
          <a:p>
            <a:pPr defTabSz="339725">
              <a:tabLst>
                <a:tab pos="1544638" algn="l"/>
              </a:tabLst>
            </a:pPr>
            <a:endParaRPr lang="en-US" sz="2800"/>
          </a:p>
        </p:txBody>
      </p:sp>
      <p:sp>
        <p:nvSpPr>
          <p:cNvPr id="344068" name="Text Box 4"/>
          <p:cNvSpPr txBox="1">
            <a:spLocks noChangeArrowheads="1"/>
          </p:cNvSpPr>
          <p:nvPr/>
        </p:nvSpPr>
        <p:spPr bwMode="auto">
          <a:xfrm>
            <a:off x="595313" y="1204913"/>
            <a:ext cx="8085137" cy="4639732"/>
          </a:xfrm>
          <a:prstGeom prst="rect">
            <a:avLst/>
          </a:prstGeom>
          <a:solidFill>
            <a:srgbClr val="EAEAEA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5000"/>
              </a:spcBef>
            </a:pPr>
            <a:r>
              <a:rPr lang="en-US" i="1" dirty="0"/>
              <a:t>y</a:t>
            </a:r>
            <a:r>
              <a:rPr lang="en-US" dirty="0"/>
              <a:t> = </a:t>
            </a:r>
            <a:r>
              <a:rPr lang="en-US" dirty="0">
                <a:solidFill>
                  <a:schemeClr val="tx1"/>
                </a:solidFill>
              </a:rPr>
              <a:t>cos</a:t>
            </a:r>
            <a:r>
              <a:rPr lang="en-US" baseline="30000" dirty="0">
                <a:solidFill>
                  <a:schemeClr val="tx1"/>
                </a:solidFill>
              </a:rPr>
              <a:t>-1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dirty="0">
                <a:solidFill>
                  <a:schemeClr val="tx1"/>
                </a:solidFill>
              </a:rPr>
              <a:t>x</a:t>
            </a:r>
            <a:r>
              <a:rPr lang="en-US" dirty="0">
                <a:solidFill>
                  <a:schemeClr val="tx1"/>
                </a:solidFill>
              </a:rPr>
              <a:t> or </a:t>
            </a:r>
            <a:r>
              <a:rPr lang="en-US" i="1" dirty="0">
                <a:solidFill>
                  <a:schemeClr val="tx1"/>
                </a:solidFill>
              </a:rPr>
              <a:t>y</a:t>
            </a:r>
            <a:r>
              <a:rPr lang="en-US" dirty="0">
                <a:solidFill>
                  <a:schemeClr val="tx1"/>
                </a:solidFill>
              </a:rPr>
              <a:t> = </a:t>
            </a:r>
            <a:r>
              <a:rPr lang="en-US" dirty="0" err="1">
                <a:solidFill>
                  <a:schemeClr val="tx1"/>
                </a:solidFill>
              </a:rPr>
              <a:t>arccos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dirty="0">
                <a:solidFill>
                  <a:schemeClr val="tx1"/>
                </a:solidFill>
              </a:rPr>
              <a:t>x      </a:t>
            </a:r>
            <a:r>
              <a:rPr lang="en-US" dirty="0">
                <a:solidFill>
                  <a:schemeClr val="tx1"/>
                </a:solidFill>
              </a:rPr>
              <a:t>Domain: [</a:t>
            </a: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–1, 1]       Range: </a:t>
            </a:r>
            <a:endParaRPr lang="en-US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>
              <a:spcBef>
                <a:spcPct val="25000"/>
              </a:spcBef>
            </a:pPr>
            <a:endParaRPr lang="en-US" dirty="0" smtClean="0">
              <a:cs typeface="Times New Roman" pitchFamily="18" charset="0"/>
            </a:endParaRPr>
          </a:p>
          <a:p>
            <a:pPr>
              <a:spcBef>
                <a:spcPct val="25000"/>
              </a:spcBef>
            </a:pPr>
            <a:endParaRPr lang="en-US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>
              <a:spcBef>
                <a:spcPct val="25000"/>
              </a:spcBef>
            </a:pPr>
            <a:r>
              <a:rPr lang="en-US" dirty="0" smtClean="0">
                <a:solidFill>
                  <a:schemeClr val="tx1"/>
                </a:solidFill>
                <a:cs typeface="Times New Roman" pitchFamily="18" charset="0"/>
              </a:rPr>
              <a:t>[</a:t>
            </a: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0, </a:t>
            </a:r>
            <a:r>
              <a:rPr lang="en-US" dirty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]</a:t>
            </a:r>
            <a:endParaRPr lang="en-US" dirty="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endParaRPr lang="en-US" dirty="0"/>
          </a:p>
          <a:p>
            <a:pPr>
              <a:spcBef>
                <a:spcPct val="50000"/>
              </a:spcBef>
            </a:pPr>
            <a:endParaRPr lang="en-US" dirty="0"/>
          </a:p>
          <a:p>
            <a:pPr>
              <a:spcBef>
                <a:spcPct val="50000"/>
              </a:spcBef>
            </a:pPr>
            <a:endParaRPr lang="en-US" sz="1000" dirty="0"/>
          </a:p>
          <a:p>
            <a:pPr>
              <a:spcBef>
                <a:spcPct val="50000"/>
              </a:spcBef>
            </a:pPr>
            <a:endParaRPr lang="en-US" dirty="0"/>
          </a:p>
          <a:p>
            <a:pPr>
              <a:spcBef>
                <a:spcPct val="50000"/>
              </a:spcBef>
            </a:pPr>
            <a:endParaRPr lang="en-US" dirty="0"/>
          </a:p>
          <a:p>
            <a:pPr>
              <a:spcBef>
                <a:spcPct val="50000"/>
              </a:spcBef>
            </a:pPr>
            <a:endParaRPr lang="en-US" sz="1000" dirty="0"/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dirty="0"/>
              <a:t> The inverse cosine function is decreasing and continuous </a:t>
            </a:r>
            <a:r>
              <a:rPr lang="en-US" dirty="0" smtClean="0"/>
              <a:t>on </a:t>
            </a:r>
            <a:r>
              <a:rPr lang="en-US" dirty="0"/>
              <a:t>its domain [</a:t>
            </a:r>
            <a:r>
              <a:rPr lang="en-US" dirty="0">
                <a:cs typeface="Times New Roman" pitchFamily="18" charset="0"/>
              </a:rPr>
              <a:t>–1, 1].</a:t>
            </a:r>
          </a:p>
          <a:p>
            <a:pPr>
              <a:spcBef>
                <a:spcPct val="25000"/>
              </a:spcBef>
              <a:buFontTx/>
              <a:buChar char="•"/>
            </a:pPr>
            <a:r>
              <a:rPr lang="en-US" dirty="0"/>
              <a:t> Its </a:t>
            </a:r>
            <a:r>
              <a:rPr lang="en-US" i="1" dirty="0"/>
              <a:t>x</a:t>
            </a:r>
            <a:r>
              <a:rPr lang="en-US" dirty="0"/>
              <a:t>-intercept is 1, and its </a:t>
            </a:r>
            <a:r>
              <a:rPr lang="en-US" i="1" dirty="0"/>
              <a:t>y</a:t>
            </a:r>
            <a:r>
              <a:rPr lang="en-US" dirty="0"/>
              <a:t>-intercept is </a:t>
            </a:r>
            <a:r>
              <a:rPr lang="en-US" dirty="0">
                <a:sym typeface="Symbol" pitchFamily="18" charset="2"/>
              </a:rPr>
              <a:t>/2</a:t>
            </a:r>
            <a:r>
              <a:rPr lang="en-US" dirty="0"/>
              <a:t>.</a:t>
            </a:r>
          </a:p>
          <a:p>
            <a:pPr>
              <a:spcBef>
                <a:spcPct val="25000"/>
              </a:spcBef>
              <a:buFontTx/>
              <a:buChar char="•"/>
            </a:pPr>
            <a:r>
              <a:rPr lang="en-US" dirty="0"/>
              <a:t> Its graph is not symmetric with respect to the </a:t>
            </a:r>
            <a:r>
              <a:rPr lang="en-US" i="1" dirty="0"/>
              <a:t>y</a:t>
            </a:r>
            <a:r>
              <a:rPr lang="en-US" dirty="0"/>
              <a:t>-axis nor the </a:t>
            </a:r>
            <a:r>
              <a:rPr lang="en-US" dirty="0" smtClean="0"/>
              <a:t>origin</a:t>
            </a:r>
            <a:r>
              <a:rPr lang="en-US" dirty="0"/>
              <a:t>.</a:t>
            </a:r>
          </a:p>
        </p:txBody>
      </p:sp>
      <p:sp>
        <p:nvSpPr>
          <p:cNvPr id="344069" name="Text Box 5"/>
          <p:cNvSpPr txBox="1">
            <a:spLocks noChangeArrowheads="1"/>
          </p:cNvSpPr>
          <p:nvPr/>
        </p:nvSpPr>
        <p:spPr bwMode="auto">
          <a:xfrm>
            <a:off x="685800" y="1838325"/>
            <a:ext cx="7924800" cy="2435225"/>
          </a:xfrm>
          <a:prstGeom prst="rect">
            <a:avLst/>
          </a:prstGeom>
          <a:solidFill>
            <a:schemeClr val="bg1"/>
          </a:solidFill>
          <a:ln w="9525">
            <a:noFill/>
            <a:prstDash val="dash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1000"/>
          </a:p>
          <a:p>
            <a:pPr algn="ctr">
              <a:spcBef>
                <a:spcPct val="50000"/>
              </a:spcBef>
            </a:pPr>
            <a:endParaRPr lang="en-US"/>
          </a:p>
          <a:p>
            <a:pPr algn="ctr">
              <a:spcBef>
                <a:spcPct val="50000"/>
              </a:spcBef>
            </a:pPr>
            <a:endParaRPr lang="en-US"/>
          </a:p>
          <a:p>
            <a:pPr algn="ctr">
              <a:spcBef>
                <a:spcPct val="50000"/>
              </a:spcBef>
            </a:pPr>
            <a:endParaRPr lang="en-US"/>
          </a:p>
          <a:p>
            <a:pPr algn="ctr">
              <a:spcBef>
                <a:spcPct val="50000"/>
              </a:spcBef>
            </a:pPr>
            <a:endParaRPr lang="en-US"/>
          </a:p>
        </p:txBody>
      </p:sp>
      <p:pic>
        <p:nvPicPr>
          <p:cNvPr id="344071" name="Picture 7" descr="09_21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" y="1847850"/>
            <a:ext cx="2312988" cy="236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4072" name="Picture 8" descr="09_21b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05213" y="1851025"/>
            <a:ext cx="2376487" cy="214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4073" name="Picture 9" descr="09_21c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421438" y="2374900"/>
            <a:ext cx="2028825" cy="1376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346127" name="Line 15"/>
            <p:cNvSpPr>
              <a:spLocks noChangeShapeType="1"/>
            </p:cNvSpPr>
            <p:nvPr/>
          </p:nvSpPr>
          <p:spPr bwMode="auto">
            <a:xfrm>
              <a:off x="0" y="0"/>
              <a:ext cx="5760" cy="0"/>
            </a:xfrm>
            <a:prstGeom prst="line">
              <a:avLst/>
            </a:prstGeom>
            <a:noFill/>
            <a:ln w="25400">
              <a:solidFill>
                <a:srgbClr val="CC6600"/>
              </a:solidFill>
              <a:round/>
              <a:headEnd/>
              <a:tailEnd/>
            </a:ln>
            <a:effectLst/>
          </p:spPr>
          <p:txBody>
            <a:bodyPr lIns="92075" tIns="46038" rIns="92075" bIns="46038" anchor="ctr"/>
            <a:lstStyle/>
            <a:p>
              <a:endParaRPr lang="en-US"/>
            </a:p>
          </p:txBody>
        </p:sp>
        <p:grpSp>
          <p:nvGrpSpPr>
            <p:cNvPr id="3" name="Group 16"/>
            <p:cNvGrpSpPr>
              <a:grpSpLocks/>
            </p:cNvGrpSpPr>
            <p:nvPr/>
          </p:nvGrpSpPr>
          <p:grpSpPr bwMode="auto">
            <a:xfrm>
              <a:off x="0" y="0"/>
              <a:ext cx="259" cy="4320"/>
              <a:chOff x="0" y="0"/>
              <a:chExt cx="259" cy="4320"/>
            </a:xfrm>
          </p:grpSpPr>
          <p:sp>
            <p:nvSpPr>
              <p:cNvPr id="346129" name="Rectangle 17"/>
              <p:cNvSpPr>
                <a:spLocks noChangeArrowheads="1"/>
              </p:cNvSpPr>
              <p:nvPr/>
            </p:nvSpPr>
            <p:spPr bwMode="auto">
              <a:xfrm>
                <a:off x="0" y="0"/>
                <a:ext cx="259" cy="4207"/>
              </a:xfrm>
              <a:prstGeom prst="rect">
                <a:avLst/>
              </a:prstGeom>
              <a:gradFill rotWithShape="1">
                <a:gsLst>
                  <a:gs pos="0">
                    <a:srgbClr val="CC6600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 anchor="ctr"/>
              <a:lstStyle/>
              <a:p>
                <a:endParaRPr lang="en-US"/>
              </a:p>
            </p:txBody>
          </p:sp>
          <p:sp>
            <p:nvSpPr>
              <p:cNvPr id="346130" name="Line 18"/>
              <p:cNvSpPr>
                <a:spLocks noChangeShapeType="1"/>
              </p:cNvSpPr>
              <p:nvPr/>
            </p:nvSpPr>
            <p:spPr bwMode="auto">
              <a:xfrm>
                <a:off x="0" y="0"/>
                <a:ext cx="8" cy="4320"/>
              </a:xfrm>
              <a:prstGeom prst="line">
                <a:avLst/>
              </a:prstGeom>
              <a:noFill/>
              <a:ln w="25400">
                <a:solidFill>
                  <a:srgbClr val="CC6600"/>
                </a:solidFill>
                <a:round/>
                <a:headEnd/>
                <a:tailEnd/>
              </a:ln>
              <a:effectLst/>
            </p:spPr>
            <p:txBody>
              <a:bodyPr lIns="92075" tIns="46038" rIns="92075" bIns="46038" anchor="ctr"/>
              <a:lstStyle/>
              <a:p>
                <a:endParaRPr lang="en-US"/>
              </a:p>
            </p:txBody>
          </p:sp>
        </p:grpSp>
      </p:grpSp>
      <p:sp>
        <p:nvSpPr>
          <p:cNvPr id="346114" name="Rectangle 2"/>
          <p:cNvSpPr>
            <a:spLocks noGrp="1" noChangeArrowheads="1"/>
          </p:cNvSpPr>
          <p:nvPr>
            <p:ph type="title"/>
          </p:nvPr>
        </p:nvSpPr>
        <p:spPr>
          <a:xfrm>
            <a:off x="1457325" y="101600"/>
            <a:ext cx="7481888" cy="498475"/>
          </a:xfrm>
        </p:spPr>
        <p:txBody>
          <a:bodyPr>
            <a:normAutofit fontScale="90000"/>
          </a:bodyPr>
          <a:lstStyle/>
          <a:p>
            <a:pPr algn="l">
              <a:tabLst>
                <a:tab pos="850900" algn="l"/>
              </a:tabLst>
            </a:pPr>
            <a:r>
              <a:rPr lang="en-US" sz="3200" dirty="0" smtClean="0"/>
              <a:t>11.4</a:t>
            </a:r>
            <a:r>
              <a:rPr lang="en-US" sz="3200" dirty="0"/>
              <a:t>	Inverse Tangent Function</a:t>
            </a:r>
          </a:p>
        </p:txBody>
      </p:sp>
      <p:sp>
        <p:nvSpPr>
          <p:cNvPr id="346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09600"/>
            <a:ext cx="8077200" cy="5075237"/>
          </a:xfrm>
        </p:spPr>
        <p:txBody>
          <a:bodyPr/>
          <a:lstStyle/>
          <a:p>
            <a:pPr defTabSz="339725">
              <a:tabLst>
                <a:tab pos="1544638" algn="l"/>
              </a:tabLst>
            </a:pPr>
            <a:r>
              <a:rPr lang="en-US" sz="2800" dirty="0"/>
              <a:t>The function </a:t>
            </a:r>
            <a:r>
              <a:rPr lang="en-US" sz="2800" i="1" dirty="0">
                <a:solidFill>
                  <a:schemeClr val="tx2"/>
                </a:solidFill>
              </a:rPr>
              <a:t>y</a:t>
            </a:r>
            <a:r>
              <a:rPr lang="en-US" sz="2800" dirty="0">
                <a:solidFill>
                  <a:schemeClr val="tx2"/>
                </a:solidFill>
              </a:rPr>
              <a:t> = </a:t>
            </a:r>
            <a:r>
              <a:rPr lang="en-US" sz="2800" dirty="0"/>
              <a:t>tan</a:t>
            </a:r>
            <a:r>
              <a:rPr lang="en-US" sz="2800" baseline="30000" dirty="0"/>
              <a:t>-1</a:t>
            </a:r>
            <a:r>
              <a:rPr lang="en-US" sz="2800" dirty="0"/>
              <a:t> </a:t>
            </a:r>
            <a:r>
              <a:rPr lang="en-US" sz="2800" i="1" dirty="0"/>
              <a:t>x</a:t>
            </a:r>
            <a:r>
              <a:rPr lang="en-US" sz="2800" dirty="0"/>
              <a:t> (or </a:t>
            </a:r>
            <a:r>
              <a:rPr lang="en-US" sz="2800" i="1" dirty="0"/>
              <a:t>y</a:t>
            </a:r>
            <a:r>
              <a:rPr lang="en-US" sz="2800" dirty="0"/>
              <a:t> = </a:t>
            </a:r>
            <a:r>
              <a:rPr lang="en-US" sz="2800" dirty="0" err="1"/>
              <a:t>arctan</a:t>
            </a:r>
            <a:r>
              <a:rPr lang="en-US" sz="2800" dirty="0"/>
              <a:t> </a:t>
            </a:r>
            <a:r>
              <a:rPr lang="en-US" sz="2800" i="1" dirty="0"/>
              <a:t>x)</a:t>
            </a:r>
            <a:r>
              <a:rPr lang="en-US" sz="2800" dirty="0"/>
              <a:t> is defined by restricting the domain of </a:t>
            </a:r>
            <a:r>
              <a:rPr lang="en-US" sz="2800" i="1" dirty="0">
                <a:solidFill>
                  <a:schemeClr val="tx2"/>
                </a:solidFill>
              </a:rPr>
              <a:t>y</a:t>
            </a:r>
            <a:r>
              <a:rPr lang="en-US" sz="2800" dirty="0">
                <a:solidFill>
                  <a:schemeClr val="tx2"/>
                </a:solidFill>
              </a:rPr>
              <a:t> = </a:t>
            </a:r>
            <a:r>
              <a:rPr lang="en-US" sz="2800" dirty="0"/>
              <a:t>tan </a:t>
            </a:r>
            <a:r>
              <a:rPr lang="en-US" sz="2800" i="1" dirty="0"/>
              <a:t>x</a:t>
            </a:r>
            <a:r>
              <a:rPr lang="en-US" sz="2800" dirty="0"/>
              <a:t> to the interval </a:t>
            </a:r>
          </a:p>
          <a:p>
            <a:pPr defTabSz="339725">
              <a:spcBef>
                <a:spcPct val="0"/>
              </a:spcBef>
              <a:buFontTx/>
              <a:buNone/>
              <a:tabLst>
                <a:tab pos="1544638" algn="l"/>
              </a:tabLst>
            </a:pPr>
            <a:r>
              <a:rPr lang="en-US" sz="2800" dirty="0"/>
              <a:t>	             </a:t>
            </a:r>
            <a:r>
              <a:rPr lang="en-US" sz="2800" dirty="0">
                <a:sym typeface="Symbol" pitchFamily="18" charset="2"/>
              </a:rPr>
              <a:t>and reversing the roles of </a:t>
            </a:r>
            <a:r>
              <a:rPr lang="en-US" sz="2800" i="1" dirty="0">
                <a:sym typeface="Symbol" pitchFamily="18" charset="2"/>
              </a:rPr>
              <a:t>x</a:t>
            </a:r>
            <a:r>
              <a:rPr lang="en-US" sz="2800" dirty="0">
                <a:sym typeface="Symbol" pitchFamily="18" charset="2"/>
              </a:rPr>
              <a:t> and </a:t>
            </a:r>
            <a:r>
              <a:rPr lang="en-US" sz="2800" i="1" dirty="0">
                <a:sym typeface="Symbol" pitchFamily="18" charset="2"/>
              </a:rPr>
              <a:t>y</a:t>
            </a:r>
            <a:r>
              <a:rPr lang="en-US" sz="2800" dirty="0">
                <a:sym typeface="Symbol" pitchFamily="18" charset="2"/>
              </a:rPr>
              <a:t>.</a:t>
            </a:r>
          </a:p>
        </p:txBody>
      </p:sp>
      <p:graphicFrame>
        <p:nvGraphicFramePr>
          <p:cNvPr id="422912" name="Object 1024"/>
          <p:cNvGraphicFramePr>
            <a:graphicFrameLocks noChangeAspect="1"/>
          </p:cNvGraphicFramePr>
          <p:nvPr/>
        </p:nvGraphicFramePr>
        <p:xfrm>
          <a:off x="762000" y="1524000"/>
          <a:ext cx="1079500" cy="431800"/>
        </p:xfrm>
        <a:graphic>
          <a:graphicData uri="http://schemas.openxmlformats.org/presentationml/2006/ole">
            <p:oleObj spid="_x0000_s6146" name="Equation" r:id="rId4" imgW="1079280" imgH="431640" progId="Equation.3">
              <p:embed/>
            </p:oleObj>
          </a:graphicData>
        </a:graphic>
      </p:graphicFrame>
      <p:sp>
        <p:nvSpPr>
          <p:cNvPr id="346120" name="Text Box 8"/>
          <p:cNvSpPr txBox="1">
            <a:spLocks noChangeArrowheads="1"/>
          </p:cNvSpPr>
          <p:nvPr/>
        </p:nvSpPr>
        <p:spPr bwMode="auto">
          <a:xfrm>
            <a:off x="838200" y="5902325"/>
            <a:ext cx="7532688" cy="955675"/>
          </a:xfrm>
          <a:prstGeom prst="rect">
            <a:avLst/>
          </a:prstGeom>
          <a:solidFill>
            <a:srgbClr val="EAEAEA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i="1"/>
              <a:t>y</a:t>
            </a:r>
            <a:r>
              <a:rPr lang="en-US" sz="2800"/>
              <a:t> = </a:t>
            </a:r>
            <a:r>
              <a:rPr lang="en-US" sz="2800">
                <a:solidFill>
                  <a:schemeClr val="tx1"/>
                </a:solidFill>
              </a:rPr>
              <a:t>tan</a:t>
            </a:r>
            <a:r>
              <a:rPr lang="en-US" sz="2800" baseline="30000">
                <a:solidFill>
                  <a:schemeClr val="tx1"/>
                </a:solidFill>
              </a:rPr>
              <a:t>-1</a:t>
            </a:r>
            <a:r>
              <a:rPr lang="en-US" sz="2800">
                <a:solidFill>
                  <a:schemeClr val="tx1"/>
                </a:solidFill>
              </a:rPr>
              <a:t> </a:t>
            </a:r>
            <a:r>
              <a:rPr lang="en-US" sz="2800" i="1">
                <a:solidFill>
                  <a:schemeClr val="tx1"/>
                </a:solidFill>
              </a:rPr>
              <a:t>x</a:t>
            </a:r>
            <a:r>
              <a:rPr lang="en-US" sz="2800">
                <a:solidFill>
                  <a:schemeClr val="tx1"/>
                </a:solidFill>
              </a:rPr>
              <a:t> or </a:t>
            </a:r>
            <a:r>
              <a:rPr lang="en-US" sz="2800" i="1">
                <a:solidFill>
                  <a:schemeClr val="tx1"/>
                </a:solidFill>
              </a:rPr>
              <a:t>y</a:t>
            </a:r>
            <a:r>
              <a:rPr lang="en-US" sz="2800">
                <a:solidFill>
                  <a:schemeClr val="tx1"/>
                </a:solidFill>
              </a:rPr>
              <a:t> = arctan </a:t>
            </a:r>
            <a:r>
              <a:rPr lang="en-US" sz="2800" i="1">
                <a:solidFill>
                  <a:schemeClr val="tx1"/>
                </a:solidFill>
              </a:rPr>
              <a:t>x</a:t>
            </a:r>
            <a:r>
              <a:rPr lang="en-US" sz="2800">
                <a:solidFill>
                  <a:schemeClr val="tx1"/>
                </a:solidFill>
              </a:rPr>
              <a:t> means that </a:t>
            </a:r>
            <a:r>
              <a:rPr lang="en-US" sz="2800" i="1">
                <a:solidFill>
                  <a:schemeClr val="tx1"/>
                </a:solidFill>
              </a:rPr>
              <a:t>x</a:t>
            </a:r>
            <a:r>
              <a:rPr lang="en-US" sz="2800">
                <a:solidFill>
                  <a:schemeClr val="tx1"/>
                </a:solidFill>
              </a:rPr>
              <a:t> = tan </a:t>
            </a:r>
            <a:r>
              <a:rPr lang="en-US" sz="2800" i="1">
                <a:solidFill>
                  <a:schemeClr val="tx1"/>
                </a:solidFill>
              </a:rPr>
              <a:t>y</a:t>
            </a:r>
            <a:r>
              <a:rPr lang="en-US" sz="2800">
                <a:solidFill>
                  <a:schemeClr val="tx1"/>
                </a:solidFill>
              </a:rPr>
              <a:t>, for</a:t>
            </a:r>
          </a:p>
          <a:p>
            <a:endParaRPr lang="en-US" sz="2800">
              <a:solidFill>
                <a:schemeClr val="tx1"/>
              </a:solidFill>
            </a:endParaRPr>
          </a:p>
        </p:txBody>
      </p:sp>
      <p:graphicFrame>
        <p:nvGraphicFramePr>
          <p:cNvPr id="422913" name="Object 1025"/>
          <p:cNvGraphicFramePr>
            <a:graphicFrameLocks noChangeAspect="1"/>
          </p:cNvGraphicFramePr>
          <p:nvPr/>
        </p:nvGraphicFramePr>
        <p:xfrm>
          <a:off x="3733800" y="6426200"/>
          <a:ext cx="1638300" cy="431800"/>
        </p:xfrm>
        <a:graphic>
          <a:graphicData uri="http://schemas.openxmlformats.org/presentationml/2006/ole">
            <p:oleObj spid="_x0000_s6147" name="Equation" r:id="rId5" imgW="1638000" imgH="431640" progId="Equation.3">
              <p:embed/>
            </p:oleObj>
          </a:graphicData>
        </a:graphic>
      </p:graphicFrame>
      <p:pic>
        <p:nvPicPr>
          <p:cNvPr id="346122" name="Picture 10" descr="09_2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2057400"/>
            <a:ext cx="3768725" cy="3601273"/>
          </a:xfrm>
          <a:prstGeom prst="rect">
            <a:avLst/>
          </a:prstGeom>
          <a:noFill/>
        </p:spPr>
      </p:pic>
      <p:pic>
        <p:nvPicPr>
          <p:cNvPr id="346123" name="Picture 11" descr="09_23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863902" y="2286000"/>
            <a:ext cx="5280098" cy="2900363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635</Words>
  <Application>Microsoft Office PowerPoint</Application>
  <PresentationFormat>On-screen Show (4:3)</PresentationFormat>
  <Paragraphs>228</Paragraphs>
  <Slides>18</Slides>
  <Notes>18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Office Theme</vt:lpstr>
      <vt:lpstr>Equation</vt:lpstr>
      <vt:lpstr>Chapter 11: Trigonometric Identities and    Equations</vt:lpstr>
      <vt:lpstr>11.4 The Inverse Circular Functions</vt:lpstr>
      <vt:lpstr>11.4 The Inverse Sine Function</vt:lpstr>
      <vt:lpstr>11.4 Finding Inverse Sine Values</vt:lpstr>
      <vt:lpstr>11.4 Inverse Sine Function</vt:lpstr>
      <vt:lpstr>11.4 Inverse Cosine Function</vt:lpstr>
      <vt:lpstr>11.4  Finding Inverse Cosine Values</vt:lpstr>
      <vt:lpstr>11.4  Inverse Cosine Function</vt:lpstr>
      <vt:lpstr>11.4 Inverse Tangent Function</vt:lpstr>
      <vt:lpstr>11.4  Inverse Tangent Function</vt:lpstr>
      <vt:lpstr>11.4 Remaining Inverse Trigonometric  Functions</vt:lpstr>
      <vt:lpstr>11.4 Finding Inverse Function Values</vt:lpstr>
      <vt:lpstr>11.4 Finding Inverse Functions with a Calculator</vt:lpstr>
      <vt:lpstr>11.4 Finding Inverse Functions with a   Calculator</vt:lpstr>
      <vt:lpstr>11.4 Finding Function Values</vt:lpstr>
      <vt:lpstr>11.4 Writing Function Values in Terms of u</vt:lpstr>
      <vt:lpstr>11.4 Finding the Optimal Angle of Elevation of a Shot Put</vt:lpstr>
      <vt:lpstr>11.4 Finding the Optimal Angle of Elevation of a Shot Put</vt:lpstr>
    </vt:vector>
  </TitlesOfParts>
  <Company>College of the Desert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11: Trigonometric Identities and    Equations</dc:title>
  <dc:creator>fmarhuenda</dc:creator>
  <cp:lastModifiedBy>fmarhuenda</cp:lastModifiedBy>
  <cp:revision>15</cp:revision>
  <dcterms:created xsi:type="dcterms:W3CDTF">2008-11-08T01:20:31Z</dcterms:created>
  <dcterms:modified xsi:type="dcterms:W3CDTF">2008-11-24T20:44:31Z</dcterms:modified>
</cp:coreProperties>
</file>